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B4EDFA5-EC83-4CE3-8A05-0675D9A040BF}" type="datetimeFigureOut">
              <a:rPr lang="en-US" smtClean="0"/>
              <a:t>1/22/2017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714C75F-A4B8-4676-B8DF-77E456936AA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101186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EDFA5-EC83-4CE3-8A05-0675D9A040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765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EDFA5-EC83-4CE3-8A05-0675D9A040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339047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EDFA5-EC83-4CE3-8A05-0675D9A040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192619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B4EDFA5-EC83-4CE3-8A05-0675D9A040BF}" type="datetimeFigureOut">
              <a:rPr lang="en-US" smtClean="0"/>
              <a:t>1/22/2017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714C75F-A4B8-4676-B8DF-77E456936AA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244056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4EDFA5-EC83-4CE3-8A05-0675D9A040BF}"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40504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4EDFA5-EC83-4CE3-8A05-0675D9A040BF}"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37498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4EDFA5-EC83-4CE3-8A05-0675D9A040BF}"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11362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EDFA5-EC83-4CE3-8A05-0675D9A040BF}"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C75F-A4B8-4676-B8DF-77E456936AAE}" type="slidenum">
              <a:rPr lang="en-US" smtClean="0"/>
              <a:t>‹#›</a:t>
            </a:fld>
            <a:endParaRPr lang="en-US"/>
          </a:p>
        </p:txBody>
      </p:sp>
    </p:spTree>
    <p:extLst>
      <p:ext uri="{BB962C8B-B14F-4D97-AF65-F5344CB8AC3E}">
        <p14:creationId xmlns:p14="http://schemas.microsoft.com/office/powerpoint/2010/main" val="394438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4EDFA5-EC83-4CE3-8A05-0675D9A040BF}" type="datetimeFigureOut">
              <a:rPr lang="en-US" smtClean="0"/>
              <a:t>1/22/2017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714C75F-A4B8-4676-B8DF-77E456936AA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103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4EDFA5-EC83-4CE3-8A05-0675D9A040BF}" type="datetimeFigureOut">
              <a:rPr lang="en-US" smtClean="0"/>
              <a:t>1/22/2017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714C75F-A4B8-4676-B8DF-77E456936AA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514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B4EDFA5-EC83-4CE3-8A05-0675D9A040BF}" type="datetimeFigureOut">
              <a:rPr lang="en-US" smtClean="0"/>
              <a:t>1/22/2017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714C75F-A4B8-4676-B8DF-77E456936AA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8160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oo.gl/forms/eAaEw3zH33HaSPct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Advancement Party</a:t>
            </a:r>
            <a:endParaRPr lang="en-US" dirty="0"/>
          </a:p>
        </p:txBody>
      </p:sp>
      <p:sp>
        <p:nvSpPr>
          <p:cNvPr id="3" name="Subtitle 2"/>
          <p:cNvSpPr>
            <a:spLocks noGrp="1"/>
          </p:cNvSpPr>
          <p:nvPr>
            <p:ph type="subTitle" idx="1"/>
          </p:nvPr>
        </p:nvSpPr>
        <p:spPr/>
        <p:txBody>
          <a:bodyPr/>
          <a:lstStyle/>
          <a:p>
            <a:r>
              <a:rPr lang="en-US" dirty="0" smtClean="0"/>
              <a:t>Period 4</a:t>
            </a:r>
          </a:p>
          <a:p>
            <a:r>
              <a:rPr lang="en-US" dirty="0" smtClean="0"/>
              <a:t>December 20, 2016</a:t>
            </a:r>
            <a:endParaRPr lang="en-US" dirty="0"/>
          </a:p>
        </p:txBody>
      </p:sp>
    </p:spTree>
    <p:extLst>
      <p:ext uri="{BB962C8B-B14F-4D97-AF65-F5344CB8AC3E}">
        <p14:creationId xmlns:p14="http://schemas.microsoft.com/office/powerpoint/2010/main" val="368551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578"/>
            <a:ext cx="9601200" cy="1485900"/>
          </a:xfrm>
        </p:spPr>
        <p:txBody>
          <a:bodyPr/>
          <a:lstStyle/>
          <a:p>
            <a:r>
              <a:rPr lang="en-US" dirty="0" smtClean="0"/>
              <a:t>Why the New Advancement Party?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622300"/>
              </p:ext>
            </p:extLst>
          </p:nvPr>
        </p:nvGraphicFramePr>
        <p:xfrm>
          <a:off x="1371600" y="3129566"/>
          <a:ext cx="9601200" cy="372843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993365187"/>
                    </a:ext>
                  </a:extLst>
                </a:gridCol>
                <a:gridCol w="3200400">
                  <a:extLst>
                    <a:ext uri="{9D8B030D-6E8A-4147-A177-3AD203B41FA5}">
                      <a16:colId xmlns:a16="http://schemas.microsoft.com/office/drawing/2014/main" val="3542954374"/>
                    </a:ext>
                  </a:extLst>
                </a:gridCol>
                <a:gridCol w="3200400">
                  <a:extLst>
                    <a:ext uri="{9D8B030D-6E8A-4147-A177-3AD203B41FA5}">
                      <a16:colId xmlns:a16="http://schemas.microsoft.com/office/drawing/2014/main" val="2552597351"/>
                    </a:ext>
                  </a:extLst>
                </a:gridCol>
              </a:tblGrid>
              <a:tr h="921918">
                <a:tc>
                  <a:txBody>
                    <a:bodyPr/>
                    <a:lstStyle/>
                    <a:p>
                      <a:r>
                        <a:rPr lang="en-US" dirty="0" smtClean="0"/>
                        <a:t>New Advancement Party</a:t>
                      </a:r>
                      <a:endParaRPr lang="en-US" dirty="0"/>
                    </a:p>
                  </a:txBody>
                  <a:tcPr/>
                </a:tc>
                <a:tc>
                  <a:txBody>
                    <a:bodyPr/>
                    <a:lstStyle/>
                    <a:p>
                      <a:r>
                        <a:rPr lang="en-US" dirty="0" smtClean="0"/>
                        <a:t>                     Issues</a:t>
                      </a:r>
                      <a:endParaRPr lang="en-US" dirty="0"/>
                    </a:p>
                  </a:txBody>
                  <a:tcPr/>
                </a:tc>
                <a:tc>
                  <a:txBody>
                    <a:bodyPr/>
                    <a:lstStyle/>
                    <a:p>
                      <a:r>
                        <a:rPr lang="en-US" dirty="0" smtClean="0"/>
                        <a:t>Republican Party</a:t>
                      </a:r>
                      <a:endParaRPr lang="en-US" dirty="0"/>
                    </a:p>
                  </a:txBody>
                  <a:tcPr/>
                </a:tc>
                <a:extLst>
                  <a:ext uri="{0D108BD9-81ED-4DB2-BD59-A6C34878D82A}">
                    <a16:rowId xmlns:a16="http://schemas.microsoft.com/office/drawing/2014/main" val="3558863788"/>
                  </a:ext>
                </a:extLst>
              </a:tr>
              <a:tr h="942299">
                <a:tc>
                  <a:txBody>
                    <a:bodyPr/>
                    <a:lstStyle/>
                    <a:p>
                      <a:r>
                        <a:rPr lang="en-US" dirty="0" smtClean="0"/>
                        <a:t>Stricter</a:t>
                      </a:r>
                      <a:r>
                        <a:rPr lang="en-US" baseline="0" dirty="0" smtClean="0"/>
                        <a:t> gun law</a:t>
                      </a:r>
                      <a:endParaRPr lang="en-US" dirty="0"/>
                    </a:p>
                  </a:txBody>
                  <a:tcPr/>
                </a:tc>
                <a:tc>
                  <a:txBody>
                    <a:bodyPr/>
                    <a:lstStyle/>
                    <a:p>
                      <a:r>
                        <a:rPr lang="en-US" dirty="0" smtClean="0"/>
                        <a:t>Massacres</a:t>
                      </a:r>
                      <a:r>
                        <a:rPr lang="en-US" baseline="0" dirty="0" smtClean="0"/>
                        <a:t> throughout US becoming more often</a:t>
                      </a:r>
                      <a:endParaRPr lang="en-US" dirty="0"/>
                    </a:p>
                  </a:txBody>
                  <a:tcPr/>
                </a:tc>
                <a:tc>
                  <a:txBody>
                    <a:bodyPr/>
                    <a:lstStyle/>
                    <a:p>
                      <a:r>
                        <a:rPr lang="en-US" dirty="0" smtClean="0"/>
                        <a:t>Less</a:t>
                      </a:r>
                      <a:r>
                        <a:rPr lang="en-US" baseline="0" dirty="0" smtClean="0"/>
                        <a:t> Gun Laws</a:t>
                      </a:r>
                      <a:endParaRPr lang="en-US" dirty="0"/>
                    </a:p>
                  </a:txBody>
                  <a:tcPr/>
                </a:tc>
                <a:extLst>
                  <a:ext uri="{0D108BD9-81ED-4DB2-BD59-A6C34878D82A}">
                    <a16:rowId xmlns:a16="http://schemas.microsoft.com/office/drawing/2014/main" val="1457086138"/>
                  </a:ext>
                </a:extLst>
              </a:tr>
              <a:tr h="942299">
                <a:tc>
                  <a:txBody>
                    <a:bodyPr/>
                    <a:lstStyle/>
                    <a:p>
                      <a:r>
                        <a:rPr lang="en-US" dirty="0" smtClean="0"/>
                        <a:t>Immigration</a:t>
                      </a:r>
                      <a:r>
                        <a:rPr lang="en-US" baseline="0" dirty="0" smtClean="0"/>
                        <a:t> Reforms</a:t>
                      </a:r>
                      <a:endParaRPr lang="en-US" dirty="0"/>
                    </a:p>
                  </a:txBody>
                  <a:tcPr/>
                </a:tc>
                <a:tc>
                  <a:txBody>
                    <a:bodyPr/>
                    <a:lstStyle/>
                    <a:p>
                      <a:r>
                        <a:rPr lang="en-US" dirty="0" smtClean="0"/>
                        <a:t>Undocumented</a:t>
                      </a:r>
                      <a:r>
                        <a:rPr lang="en-US" baseline="0" dirty="0" smtClean="0"/>
                        <a:t> people cant work legally or got to school</a:t>
                      </a:r>
                      <a:endParaRPr lang="en-US" dirty="0"/>
                    </a:p>
                  </a:txBody>
                  <a:tcPr/>
                </a:tc>
                <a:tc>
                  <a:txBody>
                    <a:bodyPr/>
                    <a:lstStyle/>
                    <a:p>
                      <a:r>
                        <a:rPr lang="en-US" dirty="0" smtClean="0"/>
                        <a:t>Deport Immigrants</a:t>
                      </a:r>
                      <a:endParaRPr lang="en-US" dirty="0"/>
                    </a:p>
                  </a:txBody>
                  <a:tcPr/>
                </a:tc>
                <a:extLst>
                  <a:ext uri="{0D108BD9-81ED-4DB2-BD59-A6C34878D82A}">
                    <a16:rowId xmlns:a16="http://schemas.microsoft.com/office/drawing/2014/main" val="3131984978"/>
                  </a:ext>
                </a:extLst>
              </a:tr>
              <a:tr h="921918">
                <a:tc>
                  <a:txBody>
                    <a:bodyPr/>
                    <a:lstStyle/>
                    <a:p>
                      <a:r>
                        <a:rPr lang="en-US" dirty="0" smtClean="0"/>
                        <a:t>New</a:t>
                      </a:r>
                      <a:r>
                        <a:rPr lang="en-US" baseline="0" dirty="0" smtClean="0"/>
                        <a:t> A</a:t>
                      </a:r>
                      <a:r>
                        <a:rPr lang="en-US" dirty="0" smtClean="0"/>
                        <a:t>ffordable healthcare</a:t>
                      </a:r>
                      <a:r>
                        <a:rPr lang="en-US" baseline="0" dirty="0" smtClean="0"/>
                        <a:t> </a:t>
                      </a:r>
                      <a:endParaRPr lang="en-US" dirty="0"/>
                    </a:p>
                  </a:txBody>
                  <a:tcPr/>
                </a:tc>
                <a:tc>
                  <a:txBody>
                    <a:bodyPr/>
                    <a:lstStyle/>
                    <a:p>
                      <a:r>
                        <a:rPr lang="en-US" dirty="0" smtClean="0"/>
                        <a:t>Many</a:t>
                      </a:r>
                      <a:r>
                        <a:rPr lang="en-US" baseline="0" dirty="0" smtClean="0"/>
                        <a:t> people cant afford healthcare. </a:t>
                      </a:r>
                      <a:endParaRPr lang="en-US" dirty="0"/>
                    </a:p>
                  </a:txBody>
                  <a:tcPr/>
                </a:tc>
                <a:tc>
                  <a:txBody>
                    <a:bodyPr/>
                    <a:lstStyle/>
                    <a:p>
                      <a:r>
                        <a:rPr lang="en-US" dirty="0" smtClean="0"/>
                        <a:t>Defund Obama</a:t>
                      </a:r>
                      <a:r>
                        <a:rPr lang="en-US" baseline="0" dirty="0" smtClean="0"/>
                        <a:t> Care. </a:t>
                      </a:r>
                      <a:endParaRPr lang="en-US" dirty="0"/>
                    </a:p>
                  </a:txBody>
                  <a:tcPr/>
                </a:tc>
                <a:extLst>
                  <a:ext uri="{0D108BD9-81ED-4DB2-BD59-A6C34878D82A}">
                    <a16:rowId xmlns:a16="http://schemas.microsoft.com/office/drawing/2014/main" val="1375546113"/>
                  </a:ext>
                </a:extLst>
              </a:tr>
            </a:tbl>
          </a:graphicData>
        </a:graphic>
      </p:graphicFrame>
      <p:pic>
        <p:nvPicPr>
          <p:cNvPr id="3" name="Picture 2"/>
          <p:cNvPicPr>
            <a:picLocks noChangeAspect="1"/>
          </p:cNvPicPr>
          <p:nvPr/>
        </p:nvPicPr>
        <p:blipFill>
          <a:blip r:embed="rId2"/>
          <a:stretch>
            <a:fillRect/>
          </a:stretch>
        </p:blipFill>
        <p:spPr>
          <a:xfrm>
            <a:off x="1371600" y="1203174"/>
            <a:ext cx="3200400" cy="1926392"/>
          </a:xfrm>
          <a:prstGeom prst="rect">
            <a:avLst/>
          </a:prstGeom>
        </p:spPr>
      </p:pic>
      <p:pic>
        <p:nvPicPr>
          <p:cNvPr id="5" name="Picture 4"/>
          <p:cNvPicPr>
            <a:picLocks noChangeAspect="1"/>
          </p:cNvPicPr>
          <p:nvPr/>
        </p:nvPicPr>
        <p:blipFill>
          <a:blip r:embed="rId3"/>
          <a:stretch>
            <a:fillRect/>
          </a:stretch>
        </p:blipFill>
        <p:spPr>
          <a:xfrm>
            <a:off x="7764379" y="1203174"/>
            <a:ext cx="3208421" cy="1926392"/>
          </a:xfrm>
          <a:prstGeom prst="rect">
            <a:avLst/>
          </a:prstGeom>
        </p:spPr>
      </p:pic>
    </p:spTree>
    <p:extLst>
      <p:ext uri="{BB962C8B-B14F-4D97-AF65-F5344CB8AC3E}">
        <p14:creationId xmlns:p14="http://schemas.microsoft.com/office/powerpoint/2010/main" val="222064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7574"/>
            <a:ext cx="9601200" cy="1485900"/>
          </a:xfrm>
        </p:spPr>
        <p:txBody>
          <a:bodyPr/>
          <a:lstStyle/>
          <a:p>
            <a:r>
              <a:rPr lang="en-US" dirty="0" smtClean="0"/>
              <a:t>Opinion Poll</a:t>
            </a:r>
            <a:endParaRPr lang="en-US" dirty="0"/>
          </a:p>
        </p:txBody>
      </p:sp>
      <p:sp>
        <p:nvSpPr>
          <p:cNvPr id="3" name="Content Placeholder 2"/>
          <p:cNvSpPr>
            <a:spLocks noGrp="1"/>
          </p:cNvSpPr>
          <p:nvPr>
            <p:ph idx="1"/>
          </p:nvPr>
        </p:nvSpPr>
        <p:spPr>
          <a:xfrm>
            <a:off x="1371600" y="2616424"/>
            <a:ext cx="9601200" cy="35814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Poll Link: </a:t>
            </a:r>
            <a:r>
              <a:rPr lang="en-US" dirty="0">
                <a:hlinkClick r:id="rId2"/>
              </a:rPr>
              <a:t>https://</a:t>
            </a:r>
            <a:r>
              <a:rPr lang="en-US" dirty="0" smtClean="0">
                <a:hlinkClick r:id="rId2"/>
              </a:rPr>
              <a:t>goo.gl/forms/eAaEw3zH33HaSPct2</a:t>
            </a: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07089580"/>
              </p:ext>
            </p:extLst>
          </p:nvPr>
        </p:nvGraphicFramePr>
        <p:xfrm>
          <a:off x="2108200" y="1242819"/>
          <a:ext cx="8128000" cy="42164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05950899"/>
                    </a:ext>
                  </a:extLst>
                </a:gridCol>
                <a:gridCol w="1625600">
                  <a:extLst>
                    <a:ext uri="{9D8B030D-6E8A-4147-A177-3AD203B41FA5}">
                      <a16:colId xmlns:a16="http://schemas.microsoft.com/office/drawing/2014/main" val="2964105711"/>
                    </a:ext>
                  </a:extLst>
                </a:gridCol>
                <a:gridCol w="1625600">
                  <a:extLst>
                    <a:ext uri="{9D8B030D-6E8A-4147-A177-3AD203B41FA5}">
                      <a16:colId xmlns:a16="http://schemas.microsoft.com/office/drawing/2014/main" val="2175615232"/>
                    </a:ext>
                  </a:extLst>
                </a:gridCol>
                <a:gridCol w="1625600">
                  <a:extLst>
                    <a:ext uri="{9D8B030D-6E8A-4147-A177-3AD203B41FA5}">
                      <a16:colId xmlns:a16="http://schemas.microsoft.com/office/drawing/2014/main" val="322848055"/>
                    </a:ext>
                  </a:extLst>
                </a:gridCol>
                <a:gridCol w="1625600">
                  <a:extLst>
                    <a:ext uri="{9D8B030D-6E8A-4147-A177-3AD203B41FA5}">
                      <a16:colId xmlns:a16="http://schemas.microsoft.com/office/drawing/2014/main" val="2004796065"/>
                    </a:ext>
                  </a:extLst>
                </a:gridCol>
              </a:tblGrid>
              <a:tr h="370840">
                <a:tc>
                  <a:txBody>
                    <a:bodyPr/>
                    <a:lstStyle/>
                    <a:p>
                      <a:r>
                        <a:rPr lang="en-US" dirty="0" smtClean="0"/>
                        <a:t>Issue</a:t>
                      </a:r>
                      <a:endParaRPr lang="en-US" dirty="0"/>
                    </a:p>
                  </a:txBody>
                  <a:tcPr/>
                </a:tc>
                <a:tc>
                  <a:txBody>
                    <a:bodyPr/>
                    <a:lstStyle/>
                    <a:p>
                      <a:r>
                        <a:rPr lang="en-US" dirty="0" smtClean="0"/>
                        <a:t>Strongly</a:t>
                      </a:r>
                      <a:r>
                        <a:rPr lang="en-US" baseline="0" dirty="0" smtClean="0"/>
                        <a:t> Agree</a:t>
                      </a:r>
                      <a:endParaRPr lang="en-US" dirty="0"/>
                    </a:p>
                  </a:txBody>
                  <a:tcPr/>
                </a:tc>
                <a:tc>
                  <a:txBody>
                    <a:bodyPr/>
                    <a:lstStyle/>
                    <a:p>
                      <a:r>
                        <a:rPr lang="en-US" dirty="0" smtClean="0"/>
                        <a:t>Agree</a:t>
                      </a:r>
                      <a:endParaRPr lang="en-US" dirty="0"/>
                    </a:p>
                  </a:txBody>
                  <a:tcPr/>
                </a:tc>
                <a:tc>
                  <a:txBody>
                    <a:bodyPr/>
                    <a:lstStyle/>
                    <a:p>
                      <a:r>
                        <a:rPr lang="en-US" dirty="0" smtClean="0"/>
                        <a:t>Disagree</a:t>
                      </a:r>
                      <a:endParaRPr lang="en-US" dirty="0"/>
                    </a:p>
                  </a:txBody>
                  <a:tcPr/>
                </a:tc>
                <a:tc>
                  <a:txBody>
                    <a:bodyPr/>
                    <a:lstStyle/>
                    <a:p>
                      <a:r>
                        <a:rPr lang="en-US" dirty="0" smtClean="0"/>
                        <a:t>Strongly</a:t>
                      </a:r>
                      <a:r>
                        <a:rPr lang="en-US" baseline="0" dirty="0" smtClean="0"/>
                        <a:t> Disagree</a:t>
                      </a:r>
                      <a:endParaRPr lang="en-US" dirty="0"/>
                    </a:p>
                  </a:txBody>
                  <a:tcPr/>
                </a:tc>
                <a:extLst>
                  <a:ext uri="{0D108BD9-81ED-4DB2-BD59-A6C34878D82A}">
                    <a16:rowId xmlns:a16="http://schemas.microsoft.com/office/drawing/2014/main" val="1973349395"/>
                  </a:ext>
                </a:extLst>
              </a:tr>
              <a:tr h="898847">
                <a:tc>
                  <a:txBody>
                    <a:bodyPr/>
                    <a:lstStyle/>
                    <a:p>
                      <a:r>
                        <a:rPr lang="en-US" dirty="0" smtClean="0"/>
                        <a:t>Violation</a:t>
                      </a:r>
                      <a:r>
                        <a:rPr lang="en-US" baseline="0" dirty="0" smtClean="0"/>
                        <a:t> of Personal Freedoms</a:t>
                      </a:r>
                      <a:endParaRPr lang="en-US" dirty="0"/>
                    </a:p>
                  </a:txBody>
                  <a:tcPr/>
                </a:tc>
                <a:tc>
                  <a:txBody>
                    <a:bodyPr/>
                    <a:lstStyle/>
                    <a:p>
                      <a:r>
                        <a:rPr lang="en-US" dirty="0" smtClean="0"/>
                        <a:t>13.6%</a:t>
                      </a:r>
                      <a:endParaRPr lang="en-US" dirty="0"/>
                    </a:p>
                  </a:txBody>
                  <a:tcPr/>
                </a:tc>
                <a:tc>
                  <a:txBody>
                    <a:bodyPr/>
                    <a:lstStyle/>
                    <a:p>
                      <a:r>
                        <a:rPr lang="en-US" dirty="0" smtClean="0"/>
                        <a:t>54.4%</a:t>
                      </a:r>
                      <a:endParaRPr lang="en-US" dirty="0"/>
                    </a:p>
                  </a:txBody>
                  <a:tcPr/>
                </a:tc>
                <a:tc>
                  <a:txBody>
                    <a:bodyPr/>
                    <a:lstStyle/>
                    <a:p>
                      <a:r>
                        <a:rPr lang="en-US" dirty="0" smtClean="0"/>
                        <a:t>9.1%</a:t>
                      </a:r>
                      <a:endParaRPr lang="en-US" dirty="0"/>
                    </a:p>
                  </a:txBody>
                  <a:tcPr/>
                </a:tc>
                <a:tc>
                  <a:txBody>
                    <a:bodyPr/>
                    <a:lstStyle/>
                    <a:p>
                      <a:r>
                        <a:rPr lang="en-US" dirty="0" smtClean="0"/>
                        <a:t>22.7%</a:t>
                      </a:r>
                      <a:endParaRPr lang="en-US" dirty="0"/>
                    </a:p>
                  </a:txBody>
                  <a:tcPr/>
                </a:tc>
                <a:extLst>
                  <a:ext uri="{0D108BD9-81ED-4DB2-BD59-A6C34878D82A}">
                    <a16:rowId xmlns:a16="http://schemas.microsoft.com/office/drawing/2014/main" val="4254523659"/>
                  </a:ext>
                </a:extLst>
              </a:tr>
              <a:tr h="370840">
                <a:tc>
                  <a:txBody>
                    <a:bodyPr/>
                    <a:lstStyle/>
                    <a:p>
                      <a:r>
                        <a:rPr lang="en-US" dirty="0" smtClean="0"/>
                        <a:t>Healthcare</a:t>
                      </a:r>
                      <a:endParaRPr lang="en-US" dirty="0"/>
                    </a:p>
                  </a:txBody>
                  <a:tcPr/>
                </a:tc>
                <a:tc>
                  <a:txBody>
                    <a:bodyPr/>
                    <a:lstStyle/>
                    <a:p>
                      <a:r>
                        <a:rPr lang="en-US" dirty="0" smtClean="0"/>
                        <a:t>36.4%</a:t>
                      </a:r>
                      <a:endParaRPr lang="en-US" dirty="0"/>
                    </a:p>
                  </a:txBody>
                  <a:tcPr/>
                </a:tc>
                <a:tc>
                  <a:txBody>
                    <a:bodyPr/>
                    <a:lstStyle/>
                    <a:p>
                      <a:r>
                        <a:rPr lang="en-US" dirty="0" smtClean="0"/>
                        <a:t>40.9%</a:t>
                      </a:r>
                      <a:endParaRPr lang="en-US" dirty="0"/>
                    </a:p>
                  </a:txBody>
                  <a:tcPr/>
                </a:tc>
                <a:tc>
                  <a:txBody>
                    <a:bodyPr/>
                    <a:lstStyle/>
                    <a:p>
                      <a:r>
                        <a:rPr lang="en-US" dirty="0" smtClean="0"/>
                        <a:t>18.2%</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2059025156"/>
                  </a:ext>
                </a:extLst>
              </a:tr>
              <a:tr h="370840">
                <a:tc>
                  <a:txBody>
                    <a:bodyPr/>
                    <a:lstStyle/>
                    <a:p>
                      <a:r>
                        <a:rPr lang="en-US" dirty="0" smtClean="0"/>
                        <a:t>Education</a:t>
                      </a:r>
                      <a:endParaRPr lang="en-US" dirty="0"/>
                    </a:p>
                  </a:txBody>
                  <a:tcPr/>
                </a:tc>
                <a:tc>
                  <a:txBody>
                    <a:bodyPr/>
                    <a:lstStyle/>
                    <a:p>
                      <a:r>
                        <a:rPr lang="en-US" dirty="0" smtClean="0"/>
                        <a:t>45.5%</a:t>
                      </a:r>
                      <a:endParaRPr lang="en-US" dirty="0"/>
                    </a:p>
                  </a:txBody>
                  <a:tcPr/>
                </a:tc>
                <a:tc>
                  <a:txBody>
                    <a:bodyPr/>
                    <a:lstStyle/>
                    <a:p>
                      <a:r>
                        <a:rPr lang="en-US" dirty="0" smtClean="0"/>
                        <a:t>36.4%</a:t>
                      </a:r>
                      <a:endParaRPr lang="en-US" dirty="0"/>
                    </a:p>
                  </a:txBody>
                  <a:tcPr/>
                </a:tc>
                <a:tc>
                  <a:txBody>
                    <a:bodyPr/>
                    <a:lstStyle/>
                    <a:p>
                      <a:r>
                        <a:rPr lang="en-US" dirty="0" smtClean="0"/>
                        <a:t>13.6%</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630588976"/>
                  </a:ext>
                </a:extLst>
              </a:tr>
              <a:tr h="370840">
                <a:tc>
                  <a:txBody>
                    <a:bodyPr/>
                    <a:lstStyle/>
                    <a:p>
                      <a:r>
                        <a:rPr lang="en-US" dirty="0" smtClean="0"/>
                        <a:t>Corruption</a:t>
                      </a:r>
                      <a:endParaRPr lang="en-US" dirty="0"/>
                    </a:p>
                  </a:txBody>
                  <a:tcPr/>
                </a:tc>
                <a:tc>
                  <a:txBody>
                    <a:bodyPr/>
                    <a:lstStyle/>
                    <a:p>
                      <a:r>
                        <a:rPr lang="en-US" dirty="0" smtClean="0"/>
                        <a:t>36.4%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27.3%</a:t>
                      </a:r>
                    </a:p>
                    <a:p>
                      <a:endParaRPr lang="en-US" dirty="0"/>
                    </a:p>
                  </a:txBody>
                  <a:tcPr/>
                </a:tc>
                <a:tc>
                  <a:txBody>
                    <a:bodyPr/>
                    <a:lstStyle/>
                    <a:p>
                      <a:r>
                        <a:rPr lang="en-US" dirty="0" smtClean="0"/>
                        <a:t>27.3%</a:t>
                      </a:r>
                      <a:endParaRPr lang="en-US" dirty="0"/>
                    </a:p>
                  </a:txBody>
                  <a:tcPr/>
                </a:tc>
                <a:tc>
                  <a:txBody>
                    <a:bodyPr/>
                    <a:lstStyle/>
                    <a:p>
                      <a:r>
                        <a:rPr lang="en-US" dirty="0" smtClean="0"/>
                        <a:t>9.1%</a:t>
                      </a:r>
                      <a:endParaRPr lang="en-US" dirty="0"/>
                    </a:p>
                  </a:txBody>
                  <a:tcPr/>
                </a:tc>
                <a:extLst>
                  <a:ext uri="{0D108BD9-81ED-4DB2-BD59-A6C34878D82A}">
                    <a16:rowId xmlns:a16="http://schemas.microsoft.com/office/drawing/2014/main" val="2362321543"/>
                  </a:ext>
                </a:extLst>
              </a:tr>
              <a:tr h="370840">
                <a:tc>
                  <a:txBody>
                    <a:bodyPr/>
                    <a:lstStyle/>
                    <a:p>
                      <a:r>
                        <a:rPr lang="en-US" dirty="0" smtClean="0"/>
                        <a:t>Sexual Harassment</a:t>
                      </a:r>
                      <a:endParaRPr lang="en-US" dirty="0"/>
                    </a:p>
                  </a:txBody>
                  <a:tcPr/>
                </a:tc>
                <a:tc>
                  <a:txBody>
                    <a:bodyPr/>
                    <a:lstStyle/>
                    <a:p>
                      <a:r>
                        <a:rPr lang="en-US" dirty="0" smtClean="0"/>
                        <a:t>63.6%</a:t>
                      </a:r>
                      <a:endParaRPr lang="en-US" dirty="0"/>
                    </a:p>
                  </a:txBody>
                  <a:tcPr/>
                </a:tc>
                <a:tc>
                  <a:txBody>
                    <a:bodyPr/>
                    <a:lstStyle/>
                    <a:p>
                      <a:r>
                        <a:rPr lang="en-US" dirty="0" smtClean="0"/>
                        <a:t>18.2%</a:t>
                      </a:r>
                      <a:endParaRPr lang="en-US" dirty="0"/>
                    </a:p>
                  </a:txBody>
                  <a:tcPr/>
                </a:tc>
                <a:tc>
                  <a:txBody>
                    <a:bodyPr/>
                    <a:lstStyle/>
                    <a:p>
                      <a:r>
                        <a:rPr lang="en-US" dirty="0" smtClean="0"/>
                        <a:t>13.6%</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3840574805"/>
                  </a:ext>
                </a:extLst>
              </a:tr>
              <a:tr h="370840">
                <a:tc>
                  <a:txBody>
                    <a:bodyPr/>
                    <a:lstStyle/>
                    <a:p>
                      <a:r>
                        <a:rPr lang="en-US" dirty="0" smtClean="0"/>
                        <a:t>Gun Control</a:t>
                      </a:r>
                      <a:endParaRPr lang="en-US" dirty="0"/>
                    </a:p>
                  </a:txBody>
                  <a:tcPr/>
                </a:tc>
                <a:tc>
                  <a:txBody>
                    <a:bodyPr/>
                    <a:lstStyle/>
                    <a:p>
                      <a:r>
                        <a:rPr lang="en-US" dirty="0" smtClean="0"/>
                        <a:t>22.7%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18.2%</a:t>
                      </a:r>
                    </a:p>
                    <a:p>
                      <a:endParaRPr lang="en-US" dirty="0"/>
                    </a:p>
                  </a:txBody>
                  <a:tcPr/>
                </a:tc>
                <a:tc>
                  <a:txBody>
                    <a:bodyPr/>
                    <a:lstStyle/>
                    <a:p>
                      <a:r>
                        <a:rPr lang="en-US" dirty="0" smtClean="0"/>
                        <a:t>40.9%</a:t>
                      </a:r>
                      <a:endParaRPr lang="en-US" dirty="0"/>
                    </a:p>
                  </a:txBody>
                  <a:tcPr/>
                </a:tc>
                <a:tc>
                  <a:txBody>
                    <a:bodyPr/>
                    <a:lstStyle/>
                    <a:p>
                      <a:r>
                        <a:rPr lang="en-US" dirty="0" smtClean="0"/>
                        <a:t>18.2%</a:t>
                      </a:r>
                      <a:endParaRPr lang="en-US" dirty="0"/>
                    </a:p>
                  </a:txBody>
                  <a:tcPr/>
                </a:tc>
                <a:extLst>
                  <a:ext uri="{0D108BD9-81ED-4DB2-BD59-A6C34878D82A}">
                    <a16:rowId xmlns:a16="http://schemas.microsoft.com/office/drawing/2014/main" val="2973310523"/>
                  </a:ext>
                </a:extLst>
              </a:tr>
            </a:tbl>
          </a:graphicData>
        </a:graphic>
      </p:graphicFrame>
    </p:spTree>
    <p:extLst>
      <p:ext uri="{BB962C8B-B14F-4D97-AF65-F5344CB8AC3E}">
        <p14:creationId xmlns:p14="http://schemas.microsoft.com/office/powerpoint/2010/main" val="1467593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ampaign advertising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726" y="1556082"/>
            <a:ext cx="7218947" cy="5301917"/>
          </a:xfrm>
        </p:spPr>
      </p:pic>
    </p:spTree>
    <p:extLst>
      <p:ext uri="{BB962C8B-B14F-4D97-AF65-F5344CB8AC3E}">
        <p14:creationId xmlns:p14="http://schemas.microsoft.com/office/powerpoint/2010/main" val="3903236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a:xfrm>
            <a:off x="1371599" y="2286000"/>
            <a:ext cx="10066421" cy="3581400"/>
          </a:xfrm>
        </p:spPr>
        <p:txBody>
          <a:bodyPr>
            <a:noAutofit/>
          </a:bodyPr>
          <a:lstStyle/>
          <a:p>
            <a:pPr marL="0" indent="0">
              <a:buNone/>
            </a:pPr>
            <a:r>
              <a:rPr lang="en-US" sz="2400" dirty="0"/>
              <a:t>"Background of the Issue - Gun Control - ProCon.org." </a:t>
            </a:r>
            <a:r>
              <a:rPr lang="en-US" sz="2400" i="1" dirty="0" err="1"/>
              <a:t>ProConorg</a:t>
            </a:r>
            <a:r>
              <a:rPr lang="en-US" sz="2400" i="1" dirty="0"/>
              <a:t> Headlines</a:t>
            </a:r>
            <a:r>
              <a:rPr lang="en-US" sz="2400" dirty="0"/>
              <a:t>. </a:t>
            </a:r>
            <a:r>
              <a:rPr lang="en-US" sz="2400" dirty="0" smtClean="0"/>
              <a:t>	</a:t>
            </a:r>
            <a:r>
              <a:rPr lang="en-US" sz="2400" dirty="0" err="1" smtClean="0"/>
              <a:t>N.p</a:t>
            </a:r>
            <a:r>
              <a:rPr lang="en-US" sz="2400" dirty="0"/>
              <a:t>., </a:t>
            </a:r>
            <a:r>
              <a:rPr lang="en-US" sz="2400" dirty="0" err="1"/>
              <a:t>n.d.</a:t>
            </a:r>
            <a:r>
              <a:rPr lang="en-US" sz="2400" dirty="0"/>
              <a:t> </a:t>
            </a:r>
            <a:r>
              <a:rPr lang="en-US" sz="2400" dirty="0" smtClean="0"/>
              <a:t>Web</a:t>
            </a:r>
          </a:p>
          <a:p>
            <a:pPr marL="0" indent="0">
              <a:buNone/>
            </a:pPr>
            <a:r>
              <a:rPr lang="en-US" sz="2400" dirty="0"/>
              <a:t>DeWitt, Peter. "10 Critical Issues Facing Education." </a:t>
            </a:r>
            <a:r>
              <a:rPr lang="en-US" sz="2400" i="1" dirty="0"/>
              <a:t>Education Week </a:t>
            </a:r>
            <a:r>
              <a:rPr lang="en-US" sz="2400" i="1"/>
              <a:t>- </a:t>
            </a:r>
            <a:r>
              <a:rPr lang="en-US" sz="2400" i="1" smtClean="0"/>
              <a:t>	Finding </a:t>
            </a:r>
            <a:r>
              <a:rPr lang="en-US" sz="2400" i="1" dirty="0" smtClean="0"/>
              <a:t>Common Ground</a:t>
            </a:r>
            <a:r>
              <a:rPr lang="en-US" sz="2400" dirty="0"/>
              <a:t>. </a:t>
            </a:r>
            <a:r>
              <a:rPr lang="en-US" sz="2400" dirty="0" err="1"/>
              <a:t>N.p</a:t>
            </a:r>
            <a:r>
              <a:rPr lang="en-US" sz="2400" dirty="0"/>
              <a:t>., 02 May 2016. Web</a:t>
            </a:r>
            <a:r>
              <a:rPr lang="en-US" sz="2400" dirty="0" smtClean="0"/>
              <a:t>.</a:t>
            </a:r>
            <a:r>
              <a:rPr lang="en-US" sz="2400" dirty="0"/>
              <a:t/>
            </a:r>
            <a:br>
              <a:rPr lang="en-US" sz="2400" dirty="0"/>
            </a:br>
            <a:r>
              <a:rPr lang="en-US" sz="2400" dirty="0"/>
              <a:t> "Here Are 10 Ways to Fight Corruption." </a:t>
            </a:r>
            <a:r>
              <a:rPr lang="en-US" sz="2400" i="1" dirty="0"/>
              <a:t>Governance for Development</a:t>
            </a:r>
            <a:r>
              <a:rPr lang="en-US" sz="2400" dirty="0"/>
              <a:t>. </a:t>
            </a:r>
            <a:r>
              <a:rPr lang="en-US" sz="2400" dirty="0" err="1"/>
              <a:t>N.p</a:t>
            </a:r>
            <a:r>
              <a:rPr lang="en-US" sz="2400" dirty="0"/>
              <a:t>., </a:t>
            </a:r>
            <a:r>
              <a:rPr lang="en-US" sz="2400" dirty="0"/>
              <a:t>	</a:t>
            </a:r>
            <a:r>
              <a:rPr lang="en-US" sz="2400" dirty="0" err="1" smtClean="0"/>
              <a:t>n.d</a:t>
            </a:r>
            <a:r>
              <a:rPr lang="en-US" sz="2400" dirty="0" err="1"/>
              <a:t>.</a:t>
            </a:r>
            <a:r>
              <a:rPr lang="en-US" sz="2400" dirty="0"/>
              <a:t> Web. </a:t>
            </a:r>
            <a:endParaRPr lang="en-US" sz="2400" dirty="0" smtClean="0"/>
          </a:p>
          <a:p>
            <a:pPr marL="0" indent="0">
              <a:buNone/>
            </a:pPr>
            <a:r>
              <a:rPr lang="en-US" sz="2400" dirty="0"/>
              <a:t>Issues2000.org. "Political Leaders' Views on the Issues." </a:t>
            </a:r>
            <a:r>
              <a:rPr lang="en-US" sz="2400" i="1" dirty="0"/>
              <a:t>Political Leaders' </a:t>
            </a:r>
            <a:r>
              <a:rPr lang="en-US" sz="2400" i="1" dirty="0" smtClean="0"/>
              <a:t>	Views </a:t>
            </a:r>
            <a:r>
              <a:rPr lang="en-US" sz="2400" i="1" dirty="0"/>
              <a:t>on the </a:t>
            </a:r>
            <a:r>
              <a:rPr lang="en-US" sz="2400" i="1" dirty="0" smtClean="0"/>
              <a:t> 	Issues</a:t>
            </a:r>
            <a:r>
              <a:rPr lang="en-US" sz="2400" dirty="0"/>
              <a:t>. </a:t>
            </a:r>
            <a:r>
              <a:rPr lang="en-US" sz="2400" dirty="0" err="1"/>
              <a:t>N.p</a:t>
            </a:r>
            <a:r>
              <a:rPr lang="en-US" sz="2400" dirty="0"/>
              <a:t>., </a:t>
            </a:r>
            <a:r>
              <a:rPr lang="en-US" sz="2400" dirty="0" err="1"/>
              <a:t>n.d.</a:t>
            </a:r>
            <a:r>
              <a:rPr lang="en-US" sz="2400" dirty="0"/>
              <a:t> Web. </a:t>
            </a:r>
            <a:endParaRPr lang="en-US" sz="2400" dirty="0" smtClean="0"/>
          </a:p>
          <a:p>
            <a:pPr marL="0" indent="0">
              <a:buNone/>
            </a:pPr>
            <a:r>
              <a:rPr lang="en-US" sz="2400" dirty="0"/>
              <a:t>Miller, Jake. "Issue Brief: Health Care." </a:t>
            </a:r>
            <a:r>
              <a:rPr lang="en-US" sz="2400" i="1" dirty="0"/>
              <a:t>CBS News</a:t>
            </a:r>
            <a:r>
              <a:rPr lang="en-US" sz="2400" dirty="0"/>
              <a:t>. CBS Interactive, 01 Oct. </a:t>
            </a:r>
            <a:r>
              <a:rPr lang="en-US" sz="2400" dirty="0" smtClean="0"/>
              <a:t>	2012</a:t>
            </a:r>
            <a:r>
              <a:rPr lang="en-US" sz="2400" dirty="0"/>
              <a:t>. Web</a:t>
            </a:r>
            <a:r>
              <a:rPr lang="en-US" sz="2400" dirty="0" smtClean="0"/>
              <a:t>.</a:t>
            </a:r>
            <a:endParaRPr lang="en-US" sz="2400" dirty="0"/>
          </a:p>
        </p:txBody>
      </p:sp>
    </p:spTree>
    <p:extLst>
      <p:ext uri="{BB962C8B-B14F-4D97-AF65-F5344CB8AC3E}">
        <p14:creationId xmlns:p14="http://schemas.microsoft.com/office/powerpoint/2010/main" val="711687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Advancement Party</a:t>
            </a:r>
            <a:endParaRPr lang="en-US" dirty="0"/>
          </a:p>
        </p:txBody>
      </p:sp>
      <p:sp>
        <p:nvSpPr>
          <p:cNvPr id="3" name="Content Placeholder 2"/>
          <p:cNvSpPr>
            <a:spLocks noGrp="1"/>
          </p:cNvSpPr>
          <p:nvPr>
            <p:ph idx="1"/>
          </p:nvPr>
        </p:nvSpPr>
        <p:spPr>
          <a:xfrm>
            <a:off x="1371600" y="1841679"/>
            <a:ext cx="9601200" cy="4025721"/>
          </a:xfrm>
        </p:spPr>
        <p:txBody>
          <a:bodyPr>
            <a:normAutofit/>
          </a:bodyPr>
          <a:lstStyle/>
          <a:p>
            <a:pPr marL="0" indent="0">
              <a:buNone/>
            </a:pPr>
            <a:r>
              <a:rPr lang="en-US" sz="4000" dirty="0" smtClean="0"/>
              <a:t>   “There’s always room for Advancement.”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039" y="2995751"/>
            <a:ext cx="4308322" cy="3323064"/>
          </a:xfrm>
          <a:prstGeom prst="rect">
            <a:avLst/>
          </a:prstGeom>
        </p:spPr>
      </p:pic>
    </p:spTree>
    <p:extLst>
      <p:ext uri="{BB962C8B-B14F-4D97-AF65-F5344CB8AC3E}">
        <p14:creationId xmlns:p14="http://schemas.microsoft.com/office/powerpoint/2010/main" val="2652284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 Statement</a:t>
            </a:r>
            <a:endParaRPr lang="en-US" dirty="0"/>
          </a:p>
        </p:txBody>
      </p:sp>
      <p:sp>
        <p:nvSpPr>
          <p:cNvPr id="3" name="Content Placeholder 2"/>
          <p:cNvSpPr>
            <a:spLocks noGrp="1"/>
          </p:cNvSpPr>
          <p:nvPr>
            <p:ph idx="1"/>
          </p:nvPr>
        </p:nvSpPr>
        <p:spPr>
          <a:xfrm>
            <a:off x="1371599" y="1545465"/>
            <a:ext cx="6458755" cy="5190186"/>
          </a:xfrm>
        </p:spPr>
        <p:txBody>
          <a:bodyPr>
            <a:normAutofit/>
          </a:bodyPr>
          <a:lstStyle/>
          <a:p>
            <a:r>
              <a:rPr lang="en-US" dirty="0" smtClean="0"/>
              <a:t>Our mission is to create advancements in problems that are seen as overlooked and to secure those rights that are continuously violated by the law enforcement. </a:t>
            </a:r>
          </a:p>
          <a:p>
            <a:endParaRPr lang="en-US" dirty="0" smtClean="0"/>
          </a:p>
          <a:p>
            <a:r>
              <a:rPr lang="en-US" dirty="0" smtClean="0"/>
              <a:t>We plan to uphold the beliefs and principles of the Declaration of Independence and the Constitution. </a:t>
            </a:r>
          </a:p>
          <a:p>
            <a:endParaRPr lang="en-US" dirty="0" smtClean="0"/>
          </a:p>
          <a:p>
            <a:r>
              <a:rPr lang="en-US" dirty="0" smtClean="0"/>
              <a:t>We visualize a world where people can freely exercise their innate rights without the fear of being taken down by anyone. </a:t>
            </a:r>
          </a:p>
          <a:p>
            <a:endParaRPr lang="en-US" dirty="0" smtClean="0"/>
          </a:p>
          <a:p>
            <a:r>
              <a:rPr lang="en-US" dirty="0" smtClean="0"/>
              <a:t>There is always room for advancement in the world</a:t>
            </a:r>
          </a:p>
        </p:txBody>
      </p:sp>
      <p:pic>
        <p:nvPicPr>
          <p:cNvPr id="4" name="Picture 3"/>
          <p:cNvPicPr>
            <a:picLocks noChangeAspect="1"/>
          </p:cNvPicPr>
          <p:nvPr/>
        </p:nvPicPr>
        <p:blipFill>
          <a:blip r:embed="rId2"/>
          <a:stretch>
            <a:fillRect/>
          </a:stretch>
        </p:blipFill>
        <p:spPr>
          <a:xfrm>
            <a:off x="7830354" y="3924031"/>
            <a:ext cx="1714500" cy="1714500"/>
          </a:xfrm>
          <a:prstGeom prst="rect">
            <a:avLst/>
          </a:prstGeom>
        </p:spPr>
      </p:pic>
      <p:pic>
        <p:nvPicPr>
          <p:cNvPr id="5" name="Picture 4"/>
          <p:cNvPicPr>
            <a:picLocks noChangeAspect="1"/>
          </p:cNvPicPr>
          <p:nvPr/>
        </p:nvPicPr>
        <p:blipFill>
          <a:blip r:embed="rId3"/>
          <a:stretch>
            <a:fillRect/>
          </a:stretch>
        </p:blipFill>
        <p:spPr>
          <a:xfrm>
            <a:off x="9294085" y="2826911"/>
            <a:ext cx="2284189" cy="1562368"/>
          </a:xfrm>
          <a:prstGeom prst="rect">
            <a:avLst/>
          </a:prstGeom>
        </p:spPr>
      </p:pic>
      <p:pic>
        <p:nvPicPr>
          <p:cNvPr id="6" name="Picture 5"/>
          <p:cNvPicPr>
            <a:picLocks noChangeAspect="1"/>
          </p:cNvPicPr>
          <p:nvPr/>
        </p:nvPicPr>
        <p:blipFill>
          <a:blip r:embed="rId4"/>
          <a:stretch>
            <a:fillRect/>
          </a:stretch>
        </p:blipFill>
        <p:spPr>
          <a:xfrm>
            <a:off x="8236374" y="808552"/>
            <a:ext cx="2616960" cy="1911708"/>
          </a:xfrm>
          <a:prstGeom prst="rect">
            <a:avLst/>
          </a:prstGeom>
        </p:spPr>
      </p:pic>
      <p:sp>
        <p:nvSpPr>
          <p:cNvPr id="7" name="Up Arrow 6"/>
          <p:cNvSpPr/>
          <p:nvPr/>
        </p:nvSpPr>
        <p:spPr>
          <a:xfrm>
            <a:off x="9772917" y="4932608"/>
            <a:ext cx="1326524" cy="1571223"/>
          </a:xfrm>
          <a:prstGeom prst="upArrow">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549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7766"/>
            <a:ext cx="9601200" cy="1485900"/>
          </a:xfrm>
        </p:spPr>
        <p:txBody>
          <a:bodyPr/>
          <a:lstStyle/>
          <a:p>
            <a:r>
              <a:rPr lang="en-US" dirty="0" smtClean="0"/>
              <a:t>                   Personal Freedom</a:t>
            </a:r>
            <a:endParaRPr lang="en-US" dirty="0"/>
          </a:p>
        </p:txBody>
      </p:sp>
      <p:sp>
        <p:nvSpPr>
          <p:cNvPr id="3" name="Content Placeholder 2"/>
          <p:cNvSpPr>
            <a:spLocks noGrp="1"/>
          </p:cNvSpPr>
          <p:nvPr>
            <p:ph idx="1"/>
          </p:nvPr>
        </p:nvSpPr>
        <p:spPr>
          <a:xfrm>
            <a:off x="1371600" y="3129565"/>
            <a:ext cx="9601200" cy="3728434"/>
          </a:xfrm>
        </p:spPr>
        <p:txBody>
          <a:bodyPr>
            <a:normAutofit/>
          </a:bodyPr>
          <a:lstStyle/>
          <a:p>
            <a:pPr marL="0" indent="0">
              <a:buNone/>
            </a:pPr>
            <a:r>
              <a:rPr lang="en-US" sz="2400" dirty="0"/>
              <a:t>Everyday there’s people all over the world being violated of their personal and civil rights. Businesses are being sexist to women, police use race to decide what person to stop, arrest, or even murder, racism is everywhere, and many other right violations are happening as we speak. The New Advancement Party plans to assess these right violations by making advancements in rules and regulations anywhere that people feel are being violated. We support equality for all because they’re human. And these are basic human rights that are being violated. There is a major need for respect within the human race without people thinking they’re superior than the rest. </a:t>
            </a:r>
          </a:p>
        </p:txBody>
      </p:sp>
      <p:pic>
        <p:nvPicPr>
          <p:cNvPr id="4" name="Picture 3"/>
          <p:cNvPicPr>
            <a:picLocks noChangeAspect="1"/>
          </p:cNvPicPr>
          <p:nvPr/>
        </p:nvPicPr>
        <p:blipFill>
          <a:blip r:embed="rId2"/>
          <a:stretch>
            <a:fillRect/>
          </a:stretch>
        </p:blipFill>
        <p:spPr>
          <a:xfrm>
            <a:off x="4326732" y="1043189"/>
            <a:ext cx="3871240" cy="1966576"/>
          </a:xfrm>
          <a:prstGeom prst="rect">
            <a:avLst/>
          </a:prstGeom>
        </p:spPr>
      </p:pic>
    </p:spTree>
    <p:extLst>
      <p:ext uri="{BB962C8B-B14F-4D97-AF65-F5344CB8AC3E}">
        <p14:creationId xmlns:p14="http://schemas.microsoft.com/office/powerpoint/2010/main" val="966335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8070"/>
            <a:ext cx="9601200" cy="1485900"/>
          </a:xfrm>
        </p:spPr>
        <p:txBody>
          <a:bodyPr/>
          <a:lstStyle/>
          <a:p>
            <a:r>
              <a:rPr lang="en-US" dirty="0" smtClean="0"/>
              <a:t>                        Healthcare</a:t>
            </a:r>
            <a:endParaRPr lang="en-US" dirty="0"/>
          </a:p>
        </p:txBody>
      </p:sp>
      <p:sp>
        <p:nvSpPr>
          <p:cNvPr id="3" name="Content Placeholder 2"/>
          <p:cNvSpPr>
            <a:spLocks noGrp="1"/>
          </p:cNvSpPr>
          <p:nvPr>
            <p:ph idx="1"/>
          </p:nvPr>
        </p:nvSpPr>
        <p:spPr>
          <a:xfrm>
            <a:off x="1371600" y="2937993"/>
            <a:ext cx="9601200" cy="3581400"/>
          </a:xfrm>
        </p:spPr>
        <p:txBody>
          <a:bodyPr>
            <a:normAutofit lnSpcReduction="10000"/>
          </a:bodyPr>
          <a:lstStyle/>
          <a:p>
            <a:pPr marL="0" indent="0">
              <a:buNone/>
            </a:pPr>
            <a:r>
              <a:rPr lang="en-US" sz="2500" dirty="0"/>
              <a:t>There are many things going wrong with general healthcare. Getting medical care is expensive as well as health insurance, health insurance only covers a number of things, malpractice is increasing in clinics and hospitals, waiting for care is taking too long, and sometimes the amount of care received isn’t enough to help the patient. The New Advancement party stands for a reform in healthcare where health insurance is made more affordable for people, waiting time is cut, the quality of care in specific facilities is increased, and malpractice is avoided as much as possible. This can cause an advancement in healthcare. </a:t>
            </a:r>
          </a:p>
          <a:p>
            <a:pPr marL="0" indent="0">
              <a:buNone/>
            </a:pPr>
            <a:endParaRPr lang="en-US" dirty="0"/>
          </a:p>
        </p:txBody>
      </p:sp>
      <p:pic>
        <p:nvPicPr>
          <p:cNvPr id="4" name="Picture 3"/>
          <p:cNvPicPr>
            <a:picLocks noChangeAspect="1"/>
          </p:cNvPicPr>
          <p:nvPr/>
        </p:nvPicPr>
        <p:blipFill>
          <a:blip r:embed="rId2"/>
          <a:stretch>
            <a:fillRect/>
          </a:stretch>
        </p:blipFill>
        <p:spPr>
          <a:xfrm>
            <a:off x="4536583" y="1081020"/>
            <a:ext cx="3271234" cy="1532586"/>
          </a:xfrm>
          <a:prstGeom prst="rect">
            <a:avLst/>
          </a:prstGeom>
        </p:spPr>
      </p:pic>
    </p:spTree>
    <p:extLst>
      <p:ext uri="{BB962C8B-B14F-4D97-AF65-F5344CB8AC3E}">
        <p14:creationId xmlns:p14="http://schemas.microsoft.com/office/powerpoint/2010/main" val="3323455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2312"/>
            <a:ext cx="9601200" cy="1485900"/>
          </a:xfrm>
        </p:spPr>
        <p:txBody>
          <a:bodyPr/>
          <a:lstStyle/>
          <a:p>
            <a:r>
              <a:rPr lang="en-US" dirty="0" smtClean="0"/>
              <a:t>                         Education </a:t>
            </a:r>
            <a:endParaRPr lang="en-US" dirty="0"/>
          </a:p>
        </p:txBody>
      </p:sp>
      <p:sp>
        <p:nvSpPr>
          <p:cNvPr id="3" name="Content Placeholder 2"/>
          <p:cNvSpPr>
            <a:spLocks noGrp="1"/>
          </p:cNvSpPr>
          <p:nvPr>
            <p:ph idx="1"/>
          </p:nvPr>
        </p:nvSpPr>
        <p:spPr>
          <a:xfrm>
            <a:off x="1371600" y="2871989"/>
            <a:ext cx="9601200" cy="3600718"/>
          </a:xfrm>
        </p:spPr>
        <p:txBody>
          <a:bodyPr>
            <a:noAutofit/>
          </a:bodyPr>
          <a:lstStyle/>
          <a:p>
            <a:pPr marL="0" indent="0">
              <a:buNone/>
            </a:pPr>
            <a:r>
              <a:rPr lang="en-US" sz="2400" dirty="0" smtClean="0"/>
              <a:t>Over the </a:t>
            </a:r>
            <a:r>
              <a:rPr lang="en-US" sz="2400" dirty="0"/>
              <a:t>years, education has changed for both the better and worst. These changes have taken its toll on today’s students and teachers. Teachers are underpaid for the amount of work they put into their classroom and for their supplies and the new and rapid change in their district curriculum is taking a toll on them. Some teachers don’t even like teaching which takes a toll on student learning. Students aren’t receiving the same education as students of past years a certain aspects of schools are making students struggle. The New Advancement Party supports the backing down of the Common Core </a:t>
            </a:r>
            <a:r>
              <a:rPr lang="en-US" sz="2400" dirty="0" smtClean="0"/>
              <a:t>standards, lessen the dependence of </a:t>
            </a:r>
            <a:r>
              <a:rPr lang="en-US" sz="2400" dirty="0"/>
              <a:t>technology in school, and provide pre-service teaching programs to see if upcoming teachers actually like the career</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4479634" y="1055262"/>
            <a:ext cx="3385131" cy="1675059"/>
          </a:xfrm>
          <a:prstGeom prst="rect">
            <a:avLst/>
          </a:prstGeom>
        </p:spPr>
      </p:pic>
    </p:spTree>
    <p:extLst>
      <p:ext uri="{BB962C8B-B14F-4D97-AF65-F5344CB8AC3E}">
        <p14:creationId xmlns:p14="http://schemas.microsoft.com/office/powerpoint/2010/main" val="88731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8071"/>
            <a:ext cx="9601200" cy="1485900"/>
          </a:xfrm>
        </p:spPr>
        <p:txBody>
          <a:bodyPr/>
          <a:lstStyle/>
          <a:p>
            <a:r>
              <a:rPr lang="en-US" dirty="0" smtClean="0"/>
              <a:t>                        Corruption</a:t>
            </a:r>
            <a:endParaRPr lang="en-US" dirty="0"/>
          </a:p>
        </p:txBody>
      </p:sp>
      <p:sp>
        <p:nvSpPr>
          <p:cNvPr id="3" name="Content Placeholder 2"/>
          <p:cNvSpPr>
            <a:spLocks noGrp="1"/>
          </p:cNvSpPr>
          <p:nvPr>
            <p:ph idx="1"/>
          </p:nvPr>
        </p:nvSpPr>
        <p:spPr>
          <a:xfrm>
            <a:off x="1371600" y="2847975"/>
            <a:ext cx="9601200" cy="3581400"/>
          </a:xfrm>
        </p:spPr>
        <p:txBody>
          <a:bodyPr>
            <a:normAutofit/>
          </a:bodyPr>
          <a:lstStyle/>
          <a:p>
            <a:pPr marL="0" indent="0">
              <a:buNone/>
            </a:pPr>
            <a:r>
              <a:rPr lang="en-US" sz="2400" dirty="0"/>
              <a:t>Corruption is the leading problem around the world that is the cause of many other problems. Corruption is both a major cause and a result of poverty in countries. It’s found everywhere. In the government, in businesses, in law enforcement, and within society itself. The New Advancement Party supports anti-corruption measures and corruption punishment. Transparency of, and access to information is something we believe will reduce corruption in business and government spending and funding. Keeping people at a local, national, international, and global levels will help to scope out corruption before it gets too out of hand. The more the people speak out about corruption, the more will be heard</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4757737" y="1081021"/>
            <a:ext cx="2828925" cy="1619250"/>
          </a:xfrm>
          <a:prstGeom prst="rect">
            <a:avLst/>
          </a:prstGeom>
        </p:spPr>
      </p:pic>
    </p:spTree>
    <p:extLst>
      <p:ext uri="{BB962C8B-B14F-4D97-AF65-F5344CB8AC3E}">
        <p14:creationId xmlns:p14="http://schemas.microsoft.com/office/powerpoint/2010/main" val="280477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631" y="119130"/>
            <a:ext cx="9601200" cy="1485900"/>
          </a:xfrm>
        </p:spPr>
        <p:txBody>
          <a:bodyPr/>
          <a:lstStyle/>
          <a:p>
            <a:r>
              <a:rPr lang="en-US" dirty="0" smtClean="0"/>
              <a:t>          Sexual Harassment Crimes</a:t>
            </a:r>
            <a:endParaRPr lang="en-US" dirty="0"/>
          </a:p>
        </p:txBody>
      </p:sp>
      <p:sp>
        <p:nvSpPr>
          <p:cNvPr id="3" name="Content Placeholder 2"/>
          <p:cNvSpPr>
            <a:spLocks noGrp="1"/>
          </p:cNvSpPr>
          <p:nvPr>
            <p:ph idx="1"/>
          </p:nvPr>
        </p:nvSpPr>
        <p:spPr>
          <a:xfrm>
            <a:off x="1371600" y="3034216"/>
            <a:ext cx="9601200" cy="3581400"/>
          </a:xfrm>
        </p:spPr>
        <p:txBody>
          <a:bodyPr>
            <a:normAutofit/>
          </a:bodyPr>
          <a:lstStyle/>
          <a:p>
            <a:pPr marL="0" indent="0">
              <a:buNone/>
            </a:pPr>
            <a:r>
              <a:rPr lang="en-US" sz="2400" dirty="0"/>
              <a:t>Sexual harassment crimes are very overlooked in today’s society and law enforcement. In society, rape and sexual assault are often blamed on the victim and her image when she’s surrounded by possible predators instead of blaming the predator for having the audacity to violate someone. In the law enforcement, crime time for rape and sexual assault aren’t enforced like it should be. For these reasons, victims of sec crimes don’t bother to report these crimes. The New Advancement Party stands for adequate punishment for sex crimes no matter the age, gender, and race. We encourage victims to speak up and report the crimes before it’s too late. These crimes should not be overlooked. </a:t>
            </a:r>
          </a:p>
        </p:txBody>
      </p:sp>
      <p:pic>
        <p:nvPicPr>
          <p:cNvPr id="4" name="Picture 3"/>
          <p:cNvPicPr>
            <a:picLocks noChangeAspect="1"/>
          </p:cNvPicPr>
          <p:nvPr/>
        </p:nvPicPr>
        <p:blipFill>
          <a:blip r:embed="rId2"/>
          <a:stretch>
            <a:fillRect/>
          </a:stretch>
        </p:blipFill>
        <p:spPr>
          <a:xfrm>
            <a:off x="4515923" y="856814"/>
            <a:ext cx="3312554" cy="2177402"/>
          </a:xfrm>
          <a:prstGeom prst="rect">
            <a:avLst/>
          </a:prstGeom>
        </p:spPr>
      </p:pic>
    </p:spTree>
    <p:extLst>
      <p:ext uri="{BB962C8B-B14F-4D97-AF65-F5344CB8AC3E}">
        <p14:creationId xmlns:p14="http://schemas.microsoft.com/office/powerpoint/2010/main" val="3966120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3192"/>
            <a:ext cx="9601200" cy="1485900"/>
          </a:xfrm>
        </p:spPr>
        <p:txBody>
          <a:bodyPr/>
          <a:lstStyle/>
          <a:p>
            <a:pPr algn="ctr"/>
            <a:r>
              <a:rPr lang="en-US" dirty="0" smtClean="0"/>
              <a:t>Gun Control and Violence</a:t>
            </a:r>
            <a:endParaRPr lang="en-US" dirty="0"/>
          </a:p>
        </p:txBody>
      </p:sp>
      <p:sp>
        <p:nvSpPr>
          <p:cNvPr id="3" name="Content Placeholder 2"/>
          <p:cNvSpPr>
            <a:spLocks noGrp="1"/>
          </p:cNvSpPr>
          <p:nvPr>
            <p:ph idx="1"/>
          </p:nvPr>
        </p:nvSpPr>
        <p:spPr>
          <a:xfrm>
            <a:off x="1371600" y="3045854"/>
            <a:ext cx="9601200" cy="3581400"/>
          </a:xfrm>
        </p:spPr>
        <p:txBody>
          <a:bodyPr>
            <a:normAutofit/>
          </a:bodyPr>
          <a:lstStyle/>
          <a:p>
            <a:pPr marL="0" indent="0">
              <a:buNone/>
            </a:pPr>
            <a:r>
              <a:rPr lang="en-US" sz="2400" dirty="0" smtClean="0"/>
              <a:t>As </a:t>
            </a:r>
            <a:r>
              <a:rPr lang="en-US" sz="2400" dirty="0"/>
              <a:t>stated in the Constitution, everyone is entitled to own a gun. That doesn’t mean there’s proper restrictions to owning a gun. Guns kill about 30,000 people and cause about 60,000 injuries a year in the US. The issues on gun violence have only increased tensions between political parties (Democratic and Republican) as more massacres have claimed the lives of Americans, that’s why my political party has the solution to minimize this problem. The new Advancement party proposes safe and strict guidelines for gun sellers to follow and logic exams gun carriers must pass in order to ensure the safely of others. </a:t>
            </a:r>
          </a:p>
        </p:txBody>
      </p:sp>
      <p:pic>
        <p:nvPicPr>
          <p:cNvPr id="4" name="Picture 3"/>
          <p:cNvPicPr>
            <a:picLocks noChangeAspect="1"/>
          </p:cNvPicPr>
          <p:nvPr/>
        </p:nvPicPr>
        <p:blipFill>
          <a:blip r:embed="rId2"/>
          <a:stretch>
            <a:fillRect/>
          </a:stretch>
        </p:blipFill>
        <p:spPr>
          <a:xfrm>
            <a:off x="4254684" y="1275009"/>
            <a:ext cx="3835032" cy="1666507"/>
          </a:xfrm>
          <a:prstGeom prst="rect">
            <a:avLst/>
          </a:prstGeom>
        </p:spPr>
      </p:pic>
    </p:spTree>
    <p:extLst>
      <p:ext uri="{BB962C8B-B14F-4D97-AF65-F5344CB8AC3E}">
        <p14:creationId xmlns:p14="http://schemas.microsoft.com/office/powerpoint/2010/main" val="1199489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1257</TotalTime>
  <Words>982</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Franklin Gothic Book</vt:lpstr>
      <vt:lpstr>Crop</vt:lpstr>
      <vt:lpstr>The New Advancement Party</vt:lpstr>
      <vt:lpstr>The New Advancement Party</vt:lpstr>
      <vt:lpstr>Our Mission Statement</vt:lpstr>
      <vt:lpstr>                   Personal Freedom</vt:lpstr>
      <vt:lpstr>                        Healthcare</vt:lpstr>
      <vt:lpstr>                         Education </vt:lpstr>
      <vt:lpstr>                        Corruption</vt:lpstr>
      <vt:lpstr>          Sexual Harassment Crimes</vt:lpstr>
      <vt:lpstr>Gun Control and Violence</vt:lpstr>
      <vt:lpstr>Why the New Advancement Party?</vt:lpstr>
      <vt:lpstr>Opinion Poll</vt:lpstr>
      <vt:lpstr>Campaign advertising</vt:lpstr>
      <vt:lpstr>Work Cited</vt:lpstr>
    </vt:vector>
  </TitlesOfParts>
  <Company>Learner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Melanie Pena</dc:title>
  <dc:creator>User</dc:creator>
  <cp:lastModifiedBy>User</cp:lastModifiedBy>
  <cp:revision>38</cp:revision>
  <dcterms:created xsi:type="dcterms:W3CDTF">2017-01-07T08:28:43Z</dcterms:created>
  <dcterms:modified xsi:type="dcterms:W3CDTF">2017-01-22T18:14:05Z</dcterms:modified>
</cp:coreProperties>
</file>