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94660"/>
  </p:normalViewPr>
  <p:slideViewPr>
    <p:cSldViewPr>
      <p:cViewPr varScale="1">
        <p:scale>
          <a:sx n="69" d="100"/>
          <a:sy n="69" d="100"/>
        </p:scale>
        <p:origin x="-13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3D1734-B352-4B8E-B93A-18F308D3E88B}"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D1734-B352-4B8E-B93A-18F308D3E88B}"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D1734-B352-4B8E-B93A-18F308D3E88B}"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D1734-B352-4B8E-B93A-18F308D3E88B}"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3D1734-B352-4B8E-B93A-18F308D3E88B}"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3D1734-B352-4B8E-B93A-18F308D3E88B}"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3D1734-B352-4B8E-B93A-18F308D3E88B}"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3D1734-B352-4B8E-B93A-18F308D3E88B}"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D1734-B352-4B8E-B93A-18F308D3E88B}"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3BBAC-6FDA-43AD-AA36-62C2A366E6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D1734-B352-4B8E-B93A-18F308D3E88B}"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3BBAC-6FDA-43AD-AA36-62C2A366E67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03D1734-B352-4B8E-B93A-18F308D3E88B}" type="datetimeFigureOut">
              <a:rPr lang="en-US" smtClean="0"/>
              <a:t>4/29/2016</a:t>
            </a:fld>
            <a:endParaRPr lang="en-US"/>
          </a:p>
        </p:txBody>
      </p:sp>
      <p:sp>
        <p:nvSpPr>
          <p:cNvPr id="9" name="Slide Number Placeholder 8"/>
          <p:cNvSpPr>
            <a:spLocks noGrp="1"/>
          </p:cNvSpPr>
          <p:nvPr>
            <p:ph type="sldNum" sz="quarter" idx="11"/>
          </p:nvPr>
        </p:nvSpPr>
        <p:spPr/>
        <p:txBody>
          <a:bodyPr/>
          <a:lstStyle/>
          <a:p>
            <a:fld id="{D013BBAC-6FDA-43AD-AA36-62C2A366E67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013BBAC-6FDA-43AD-AA36-62C2A366E67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03D1734-B352-4B8E-B93A-18F308D3E88B}" type="datetimeFigureOut">
              <a:rPr lang="en-US" smtClean="0"/>
              <a:t>4/29/2016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Dissociative Identity Disorder</a:t>
            </a:r>
            <a:endParaRPr lang="en-US" dirty="0"/>
          </a:p>
        </p:txBody>
      </p:sp>
      <p:sp>
        <p:nvSpPr>
          <p:cNvPr id="3" name="Subtitle 2"/>
          <p:cNvSpPr>
            <a:spLocks noGrp="1"/>
          </p:cNvSpPr>
          <p:nvPr>
            <p:ph type="subTitle" idx="1"/>
          </p:nvPr>
        </p:nvSpPr>
        <p:spPr/>
        <p:txBody>
          <a:bodyPr/>
          <a:lstStyle/>
          <a:p>
            <a:r>
              <a:rPr lang="en-US" dirty="0" smtClean="0"/>
              <a:t>Melanie Pena </a:t>
            </a:r>
          </a:p>
          <a:p>
            <a:r>
              <a:rPr lang="en-US" dirty="0" smtClean="0"/>
              <a:t>Period 1</a:t>
            </a:r>
            <a:endParaRPr lang="en-US" dirty="0"/>
          </a:p>
        </p:txBody>
      </p:sp>
    </p:spTree>
    <p:extLst>
      <p:ext uri="{BB962C8B-B14F-4D97-AF65-F5344CB8AC3E}">
        <p14:creationId xmlns:p14="http://schemas.microsoft.com/office/powerpoint/2010/main" val="27338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a:t>
            </a:r>
            <a:endParaRPr lang="en-US" dirty="0"/>
          </a:p>
        </p:txBody>
      </p:sp>
      <p:sp>
        <p:nvSpPr>
          <p:cNvPr id="3" name="Content Placeholder 2"/>
          <p:cNvSpPr>
            <a:spLocks noGrp="1"/>
          </p:cNvSpPr>
          <p:nvPr>
            <p:ph idx="1"/>
          </p:nvPr>
        </p:nvSpPr>
        <p:spPr/>
        <p:txBody>
          <a:bodyPr/>
          <a:lstStyle/>
          <a:p>
            <a:r>
              <a:rPr lang="en-US" dirty="0" smtClean="0"/>
              <a:t>There is no official cure for DID.</a:t>
            </a:r>
          </a:p>
          <a:p>
            <a:r>
              <a:rPr lang="en-US" dirty="0" smtClean="0"/>
              <a:t>Long term treatments include:</a:t>
            </a:r>
          </a:p>
          <a:p>
            <a:pPr lvl="1"/>
            <a:r>
              <a:rPr lang="en-US" dirty="0" smtClean="0"/>
              <a:t>Talk therapy: patient and therapist speak in means of expressing and resolving issues.</a:t>
            </a:r>
          </a:p>
          <a:p>
            <a:pPr lvl="1"/>
            <a:r>
              <a:rPr lang="en-US" dirty="0" smtClean="0"/>
              <a:t>Psychotherapy: the treatment of mental disorders by psychological rather than medical means.</a:t>
            </a:r>
          </a:p>
          <a:p>
            <a:pPr lvl="2"/>
            <a:r>
              <a:rPr lang="en-US" dirty="0" smtClean="0"/>
              <a:t>Medication may be used to in addition to treat accompanied anxiety/panic disorders.</a:t>
            </a:r>
          </a:p>
          <a:p>
            <a:pPr lvl="1"/>
            <a:r>
              <a:rPr lang="en-US" dirty="0" smtClean="0"/>
              <a:t>Hypnotherapy: the use of hypnosis as a therapeutic technique.</a:t>
            </a:r>
          </a:p>
          <a:p>
            <a:pPr lvl="2"/>
            <a:r>
              <a:rPr lang="en-US" dirty="0" smtClean="0"/>
              <a:t>Used to bring forth hidden memories and/or personalities.</a:t>
            </a:r>
          </a:p>
          <a:p>
            <a:pPr lvl="1"/>
            <a:r>
              <a:rPr lang="en-US" dirty="0" smtClean="0"/>
              <a:t>Adjunctive therapies: art and movement therapy.</a:t>
            </a:r>
          </a:p>
          <a:p>
            <a:r>
              <a:rPr lang="en-US" dirty="0" smtClean="0"/>
              <a:t>Medication is used to treat the anxiety and depression that are present in DID along with Psychotherapy.</a:t>
            </a:r>
            <a:endParaRPr lang="en-US" dirty="0"/>
          </a:p>
        </p:txBody>
      </p:sp>
    </p:spTree>
    <p:extLst>
      <p:ext uri="{BB962C8B-B14F-4D97-AF65-F5344CB8AC3E}">
        <p14:creationId xmlns:p14="http://schemas.microsoft.com/office/powerpoint/2010/main" val="84430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Hereditary?</a:t>
            </a:r>
            <a:endParaRPr lang="en-US" dirty="0"/>
          </a:p>
        </p:txBody>
      </p:sp>
      <p:sp>
        <p:nvSpPr>
          <p:cNvPr id="3" name="Content Placeholder 2"/>
          <p:cNvSpPr>
            <a:spLocks noGrp="1"/>
          </p:cNvSpPr>
          <p:nvPr>
            <p:ph idx="1"/>
          </p:nvPr>
        </p:nvSpPr>
        <p:spPr/>
        <p:txBody>
          <a:bodyPr/>
          <a:lstStyle/>
          <a:p>
            <a:r>
              <a:rPr lang="en-US" dirty="0" smtClean="0"/>
              <a:t>No genetic cause and link for DID has been found.</a:t>
            </a:r>
          </a:p>
          <a:p>
            <a:endParaRPr lang="en-US" dirty="0"/>
          </a:p>
        </p:txBody>
      </p:sp>
    </p:spTree>
    <p:extLst>
      <p:ext uri="{BB962C8B-B14F-4D97-AF65-F5344CB8AC3E}">
        <p14:creationId xmlns:p14="http://schemas.microsoft.com/office/powerpoint/2010/main" val="300652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rate of DID is .01% to 1% of the general population (WebMD).</a:t>
            </a:r>
          </a:p>
          <a:p>
            <a:r>
              <a:rPr lang="en-US" dirty="0" smtClean="0"/>
              <a:t>More than 1/3 of the population say that they feel like they’re watching themselves in a movie (WebMD).</a:t>
            </a:r>
          </a:p>
          <a:p>
            <a:r>
              <a:rPr lang="en-US" dirty="0" smtClean="0"/>
              <a:t>7% of the population may have undiagnosed DID (WebMD).</a:t>
            </a:r>
          </a:p>
          <a:p>
            <a:r>
              <a:rPr lang="en-US" dirty="0" smtClean="0"/>
              <a:t>99% of people with DID have personal histories of recurring life –threatening disturbances in their developmental stage during childhood (WebMD).</a:t>
            </a:r>
          </a:p>
          <a:p>
            <a:r>
              <a:rPr lang="en-US" dirty="0" smtClean="0"/>
              <a:t>Present in all races, but is more common in </a:t>
            </a:r>
            <a:r>
              <a:rPr lang="en-US" dirty="0"/>
              <a:t>A</a:t>
            </a:r>
            <a:r>
              <a:rPr lang="en-US" dirty="0" smtClean="0"/>
              <a:t>merican children (Healthy Place).</a:t>
            </a:r>
          </a:p>
          <a:p>
            <a:r>
              <a:rPr lang="en-US" dirty="0" smtClean="0"/>
              <a:t>More females suffer from DID than males at a ratio of 10:1 (Healthy Place).</a:t>
            </a:r>
          </a:p>
          <a:p>
            <a:r>
              <a:rPr lang="en-US" dirty="0" smtClean="0"/>
              <a:t>Average number of altered personalities found in one person with DID is between 8 through 13 (Healthy Place).</a:t>
            </a:r>
            <a:endParaRPr lang="en-US" dirty="0"/>
          </a:p>
        </p:txBody>
      </p:sp>
    </p:spTree>
    <p:extLst>
      <p:ext uri="{BB962C8B-B14F-4D97-AF65-F5344CB8AC3E}">
        <p14:creationId xmlns:p14="http://schemas.microsoft.com/office/powerpoint/2010/main" val="3158734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A History of Dissociative Identity Disorder. (</a:t>
            </a:r>
            <a:r>
              <a:rPr lang="en-US" dirty="0" err="1"/>
              <a:t>n.d.</a:t>
            </a:r>
            <a:r>
              <a:rPr lang="en-US" dirty="0"/>
              <a:t>). Retrieved from http://</a:t>
            </a:r>
            <a:r>
              <a:rPr lang="en-US" dirty="0" smtClean="0"/>
              <a:t>www.fortea.us/english/psiquiatria/history.htm</a:t>
            </a:r>
          </a:p>
          <a:p>
            <a:r>
              <a:rPr lang="en-US" dirty="0"/>
              <a:t>Dissociative Identity Disorder (DID) Statistics and Facts - </a:t>
            </a:r>
            <a:r>
              <a:rPr lang="en-US" dirty="0" err="1"/>
              <a:t>HealthyPlace</a:t>
            </a:r>
            <a:r>
              <a:rPr lang="en-US" dirty="0"/>
              <a:t>. (</a:t>
            </a:r>
            <a:r>
              <a:rPr lang="en-US" dirty="0" err="1"/>
              <a:t>n.d.</a:t>
            </a:r>
            <a:r>
              <a:rPr lang="en-US" dirty="0"/>
              <a:t>). Retrieved from http://www.healthyplace.com/abuse/dissociative-identity-disorder/dissociative-identity-disorder-did-statistics-and-facts</a:t>
            </a:r>
            <a:r>
              <a:rPr lang="en-US" dirty="0" smtClean="0"/>
              <a:t>/</a:t>
            </a:r>
            <a:endParaRPr lang="en-US" dirty="0"/>
          </a:p>
          <a:p>
            <a:r>
              <a:rPr lang="en-US" dirty="0" smtClean="0"/>
              <a:t>Dissociative </a:t>
            </a:r>
            <a:r>
              <a:rPr lang="en-US" dirty="0"/>
              <a:t>Identity Disorder (Multiple Personality Disorder): Signs, Symptoms, Treatment. (</a:t>
            </a:r>
            <a:r>
              <a:rPr lang="en-US" dirty="0" err="1"/>
              <a:t>n.d.</a:t>
            </a:r>
            <a:r>
              <a:rPr lang="en-US" dirty="0"/>
              <a:t>). Retrieved from http://</a:t>
            </a:r>
            <a:r>
              <a:rPr lang="en-US" dirty="0" smtClean="0"/>
              <a:t>www.webmd.com/mental-health/dissociative-identity-disorder-multiple-personality-disorder#1</a:t>
            </a:r>
          </a:p>
          <a:p>
            <a:r>
              <a:rPr lang="en-US" dirty="0"/>
              <a:t>Dissociative Identity Disorder - TWO FAMOUS CASES. (</a:t>
            </a:r>
            <a:r>
              <a:rPr lang="en-US" dirty="0" err="1"/>
              <a:t>n.d.</a:t>
            </a:r>
            <a:r>
              <a:rPr lang="en-US" dirty="0"/>
              <a:t>). Retrieved from http://</a:t>
            </a:r>
            <a:r>
              <a:rPr lang="en-US" dirty="0" smtClean="0"/>
              <a:t>psychology.jrank.org/pages/189/Dissociative-Identity-Disorder.html </a:t>
            </a:r>
            <a:endParaRPr lang="en-US" dirty="0"/>
          </a:p>
          <a:p>
            <a:r>
              <a:rPr lang="en-US" dirty="0" smtClean="0"/>
              <a:t>Dissociative </a:t>
            </a:r>
            <a:r>
              <a:rPr lang="en-US" dirty="0"/>
              <a:t>Identity Disorder . (</a:t>
            </a:r>
            <a:r>
              <a:rPr lang="en-US" dirty="0" err="1"/>
              <a:t>n.d.</a:t>
            </a:r>
            <a:r>
              <a:rPr lang="en-US" dirty="0"/>
              <a:t>). Retrieved from https://</a:t>
            </a:r>
            <a:r>
              <a:rPr lang="en-US" dirty="0" smtClean="0"/>
              <a:t>www.aamft.org/imis15/AAMFT/Content/Consumer_Updates/Dissociative_Identity_Disorder.aspx</a:t>
            </a:r>
            <a:endParaRPr lang="en-US" dirty="0"/>
          </a:p>
          <a:p>
            <a:r>
              <a:rPr lang="en-US" dirty="0" err="1" smtClean="0"/>
              <a:t>Gillig</a:t>
            </a:r>
            <a:r>
              <a:rPr lang="en-US" dirty="0"/>
              <a:t>, P. M. (</a:t>
            </a:r>
            <a:r>
              <a:rPr lang="en-US" dirty="0" err="1"/>
              <a:t>n.d.</a:t>
            </a:r>
            <a:r>
              <a:rPr lang="en-US" dirty="0"/>
              <a:t>). Dissociative Identity Disorder: A Controversial Diagnosis. Retrieved from http://www.ncbi.nlm.nih.gov/pmc/articles/PMC2719457</a:t>
            </a:r>
            <a:r>
              <a:rPr lang="en-US" dirty="0" smtClean="0"/>
              <a:t>/</a:t>
            </a:r>
          </a:p>
          <a:p>
            <a:r>
              <a:rPr lang="en-US" dirty="0"/>
              <a:t>History of D.I.D. (</a:t>
            </a:r>
            <a:r>
              <a:rPr lang="en-US" dirty="0" err="1"/>
              <a:t>n.d.</a:t>
            </a:r>
            <a:r>
              <a:rPr lang="en-US" dirty="0"/>
              <a:t>). Retrieved from http://</a:t>
            </a:r>
            <a:r>
              <a:rPr lang="en-US" dirty="0" smtClean="0"/>
              <a:t>splintersofthemind.weebly.com/history-of-did.html</a:t>
            </a:r>
          </a:p>
          <a:p>
            <a:r>
              <a:rPr lang="en-US" dirty="0" smtClean="0"/>
              <a:t>Kim Noble: The woman with 100 personalities. (2011). Retrieved from http://www.theguardian.com/lifeandstyle/2011/sep/30/kim-noble-woman-with-100-personalities</a:t>
            </a:r>
          </a:p>
          <a:p>
            <a:r>
              <a:rPr lang="en-US" dirty="0" smtClean="0"/>
              <a:t>M</a:t>
            </a:r>
            <a:r>
              <a:rPr lang="en-US" dirty="0"/>
              <a:t>. (</a:t>
            </a:r>
            <a:r>
              <a:rPr lang="en-US" dirty="0" err="1"/>
              <a:t>n.d.</a:t>
            </a:r>
            <a:r>
              <a:rPr lang="en-US" dirty="0"/>
              <a:t>). Mary Reynolds: A post-traumatic reinterpretation of a classic case of multiple personality disorder. Retrieved from http://www.ncbi.nlm.nih.gov/pubmed/3308663</a:t>
            </a:r>
          </a:p>
          <a:p>
            <a:r>
              <a:rPr lang="en-US" dirty="0" smtClean="0"/>
              <a:t>Spawn</a:t>
            </a:r>
            <a:r>
              <a:rPr lang="en-US" dirty="0"/>
              <a:t>, A. (</a:t>
            </a:r>
            <a:r>
              <a:rPr lang="en-US" dirty="0" err="1"/>
              <a:t>n.d.</a:t>
            </a:r>
            <a:r>
              <a:rPr lang="en-US" dirty="0"/>
              <a:t>). Dissociative Identity Disorder. Retrieved from https://prezi.com/gmjw-i9qomqs/dissociative-identity-disorder</a:t>
            </a:r>
            <a:r>
              <a:rPr lang="en-US" dirty="0" smtClean="0"/>
              <a:t>/</a:t>
            </a:r>
          </a:p>
          <a:p>
            <a:r>
              <a:rPr lang="en-US" dirty="0"/>
              <a:t>Van der Hart, O., </a:t>
            </a:r>
            <a:r>
              <a:rPr lang="en-US" dirty="0" err="1"/>
              <a:t>Lierens</a:t>
            </a:r>
            <a:r>
              <a:rPr lang="en-US" dirty="0"/>
              <a:t>, R., &amp; Goodwin, J. (</a:t>
            </a:r>
            <a:r>
              <a:rPr lang="en-US" dirty="0" err="1"/>
              <a:t>n.d.</a:t>
            </a:r>
            <a:r>
              <a:rPr lang="en-US" dirty="0"/>
              <a:t>). Jeanne </a:t>
            </a:r>
            <a:r>
              <a:rPr lang="en-US" dirty="0" err="1"/>
              <a:t>Fery</a:t>
            </a:r>
            <a:r>
              <a:rPr lang="en-US" dirty="0"/>
              <a:t>: A Sixteen Century Case of Dissociative Identity Disorder. Retrieved from http://www.onnovdhart.nl/articles/jeanne_fery.pdf</a:t>
            </a:r>
          </a:p>
        </p:txBody>
      </p:sp>
    </p:spTree>
    <p:extLst>
      <p:ext uri="{BB962C8B-B14F-4D97-AF65-F5344CB8AC3E}">
        <p14:creationId xmlns:p14="http://schemas.microsoft.com/office/powerpoint/2010/main" val="34718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Dissociative Identity Disorder?</a:t>
            </a:r>
            <a:endParaRPr lang="en-US" dirty="0"/>
          </a:p>
        </p:txBody>
      </p:sp>
      <p:sp>
        <p:nvSpPr>
          <p:cNvPr id="3" name="Content Placeholder 2"/>
          <p:cNvSpPr>
            <a:spLocks noGrp="1"/>
          </p:cNvSpPr>
          <p:nvPr>
            <p:ph idx="1"/>
          </p:nvPr>
        </p:nvSpPr>
        <p:spPr/>
        <p:txBody>
          <a:bodyPr/>
          <a:lstStyle/>
          <a:p>
            <a:r>
              <a:rPr lang="en-US" sz="2800" dirty="0" smtClean="0"/>
              <a:t>Previously known as Multiple Personality Disorder.</a:t>
            </a:r>
          </a:p>
          <a:p>
            <a:r>
              <a:rPr lang="en-US" sz="2800" dirty="0" smtClean="0"/>
              <a:t>A severe form of dissociation.</a:t>
            </a:r>
          </a:p>
          <a:p>
            <a:pPr lvl="1"/>
            <a:r>
              <a:rPr lang="en-US" sz="2800" dirty="0" smtClean="0"/>
              <a:t>Lack of connection with thoughts, memories, feelings, actions, and one’s sense of identity.</a:t>
            </a:r>
          </a:p>
          <a:p>
            <a:r>
              <a:rPr lang="en-US" sz="2800" dirty="0" smtClean="0"/>
              <a:t>A psychological response to stressful events and when the person wants an escape from reality.</a:t>
            </a:r>
          </a:p>
          <a:p>
            <a:r>
              <a:rPr lang="en-US" sz="2800" dirty="0" smtClean="0"/>
              <a:t>An effect of severe trauma during childhood.</a:t>
            </a:r>
          </a:p>
          <a:p>
            <a:endParaRPr lang="en-US" dirty="0"/>
          </a:p>
        </p:txBody>
      </p:sp>
    </p:spTree>
    <p:extLst>
      <p:ext uri="{BB962C8B-B14F-4D97-AF65-F5344CB8AC3E}">
        <p14:creationId xmlns:p14="http://schemas.microsoft.com/office/powerpoint/2010/main" val="357051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the Disorder?</a:t>
            </a:r>
            <a:endParaRPr lang="en-US" dirty="0"/>
          </a:p>
        </p:txBody>
      </p:sp>
      <p:sp>
        <p:nvSpPr>
          <p:cNvPr id="3" name="Content Placeholder 2"/>
          <p:cNvSpPr>
            <a:spLocks noGrp="1"/>
          </p:cNvSpPr>
          <p:nvPr>
            <p:ph idx="1"/>
          </p:nvPr>
        </p:nvSpPr>
        <p:spPr/>
        <p:txBody>
          <a:bodyPr/>
          <a:lstStyle/>
          <a:p>
            <a:r>
              <a:rPr lang="en-US" dirty="0" smtClean="0"/>
              <a:t>Neglect during childhood.</a:t>
            </a:r>
          </a:p>
          <a:p>
            <a:r>
              <a:rPr lang="en-US" dirty="0" smtClean="0"/>
              <a:t>Physical, mental, and/or sexual abuse during childhood.</a:t>
            </a:r>
          </a:p>
          <a:p>
            <a:r>
              <a:rPr lang="en-US" dirty="0" smtClean="0"/>
              <a:t>Interpersonal and environmental stress during developmental stages interfere with personality development.</a:t>
            </a:r>
          </a:p>
          <a:p>
            <a:r>
              <a:rPr lang="en-US" dirty="0" smtClean="0"/>
              <a:t>Dissociation happens when the child’s parents are unpredictable and frightening to the child.</a:t>
            </a:r>
          </a:p>
          <a:p>
            <a:r>
              <a:rPr lang="en-US" dirty="0" smtClean="0"/>
              <a:t>Developmental factors include:</a:t>
            </a:r>
          </a:p>
          <a:p>
            <a:pPr lvl="1"/>
            <a:r>
              <a:rPr lang="en-US" dirty="0" smtClean="0"/>
              <a:t>Recurrent episodes of childhood abuse.</a:t>
            </a:r>
          </a:p>
          <a:p>
            <a:pPr lvl="1"/>
            <a:r>
              <a:rPr lang="en-US" dirty="0" smtClean="0"/>
              <a:t>The absence of safety in overwhelming trauma.</a:t>
            </a:r>
          </a:p>
          <a:p>
            <a:pPr lvl="1"/>
            <a:r>
              <a:rPr lang="en-US" dirty="0" smtClean="0"/>
              <a:t>The ability to easily dissociate from life.</a:t>
            </a:r>
          </a:p>
          <a:p>
            <a:pPr lvl="1"/>
            <a:r>
              <a:rPr lang="en-US" dirty="0" smtClean="0"/>
              <a:t>A developing coping style that helps escape distress.</a:t>
            </a:r>
          </a:p>
          <a:p>
            <a:pPr lvl="1"/>
            <a:r>
              <a:rPr lang="en-US" dirty="0" smtClean="0"/>
              <a:t>Frequent abuse from anyone.</a:t>
            </a:r>
            <a:endParaRPr lang="en-US" dirty="0"/>
          </a:p>
        </p:txBody>
      </p:sp>
    </p:spTree>
    <p:extLst>
      <p:ext uri="{BB962C8B-B14F-4D97-AF65-F5344CB8AC3E}">
        <p14:creationId xmlns:p14="http://schemas.microsoft.com/office/powerpoint/2010/main" val="250170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Disorder</a:t>
            </a:r>
            <a:endParaRPr lang="en-US" dirty="0"/>
          </a:p>
        </p:txBody>
      </p:sp>
      <p:sp>
        <p:nvSpPr>
          <p:cNvPr id="3" name="Content Placeholder 2"/>
          <p:cNvSpPr>
            <a:spLocks noGrp="1"/>
          </p:cNvSpPr>
          <p:nvPr>
            <p:ph idx="1"/>
          </p:nvPr>
        </p:nvSpPr>
        <p:spPr/>
        <p:txBody>
          <a:bodyPr>
            <a:normAutofit lnSpcReduction="10000"/>
          </a:bodyPr>
          <a:lstStyle/>
          <a:p>
            <a:r>
              <a:rPr lang="en-US" dirty="0" smtClean="0"/>
              <a:t>Historic cases were thought to be dealing with demonic possessions when one showed signs of different personalities.</a:t>
            </a:r>
          </a:p>
          <a:p>
            <a:pPr lvl="1"/>
            <a:r>
              <a:rPr lang="en-US" dirty="0" smtClean="0"/>
              <a:t>Experts now believe they were cases of multiple personalities instead of possession.</a:t>
            </a:r>
            <a:endParaRPr lang="en-US" dirty="0"/>
          </a:p>
          <a:p>
            <a:r>
              <a:rPr lang="en-US" dirty="0" smtClean="0"/>
              <a:t>More understanding of multiple personalities being a mental condition showed up in the 18</a:t>
            </a:r>
            <a:r>
              <a:rPr lang="en-US" baseline="30000" dirty="0" smtClean="0"/>
              <a:t>th</a:t>
            </a:r>
            <a:r>
              <a:rPr lang="en-US" dirty="0" smtClean="0"/>
              <a:t> Century.</a:t>
            </a:r>
          </a:p>
          <a:p>
            <a:r>
              <a:rPr lang="en-US" dirty="0" smtClean="0"/>
              <a:t>First reported case of “exchanged personality” was credited to Eberhardt Gmelin in 1791.</a:t>
            </a:r>
          </a:p>
          <a:p>
            <a:pPr lvl="1"/>
            <a:r>
              <a:rPr lang="en-US" dirty="0" smtClean="0"/>
              <a:t>A 20 year old German women who began speaking and behaving like a French aristocrat during the French Revolution. When she was the “French Woman” she knew what was going on, but when she was the “German Woman” she knew nothing of the “French Woman”.</a:t>
            </a:r>
          </a:p>
          <a:p>
            <a:r>
              <a:rPr lang="en-US" dirty="0" smtClean="0"/>
              <a:t>In the 19</a:t>
            </a:r>
            <a:r>
              <a:rPr lang="en-US" baseline="30000" dirty="0" smtClean="0"/>
              <a:t>th</a:t>
            </a:r>
            <a:r>
              <a:rPr lang="en-US" dirty="0" smtClean="0"/>
              <a:t> and 20</a:t>
            </a:r>
            <a:r>
              <a:rPr lang="en-US" baseline="30000" dirty="0" smtClean="0"/>
              <a:t>th</a:t>
            </a:r>
            <a:r>
              <a:rPr lang="en-US" dirty="0" smtClean="0"/>
              <a:t> centuries, Hypnosis was used when dealing with DID.</a:t>
            </a:r>
          </a:p>
        </p:txBody>
      </p:sp>
    </p:spTree>
    <p:extLst>
      <p:ext uri="{BB962C8B-B14F-4D97-AF65-F5344CB8AC3E}">
        <p14:creationId xmlns:p14="http://schemas.microsoft.com/office/powerpoint/2010/main" val="202395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Came Up With It?</a:t>
            </a:r>
            <a:endParaRPr lang="en-US" dirty="0"/>
          </a:p>
        </p:txBody>
      </p:sp>
      <p:sp>
        <p:nvSpPr>
          <p:cNvPr id="3" name="Content Placeholder 2"/>
          <p:cNvSpPr>
            <a:spLocks noGrp="1"/>
          </p:cNvSpPr>
          <p:nvPr>
            <p:ph idx="1"/>
          </p:nvPr>
        </p:nvSpPr>
        <p:spPr/>
        <p:txBody>
          <a:bodyPr/>
          <a:lstStyle/>
          <a:p>
            <a:r>
              <a:rPr lang="en-US" sz="2400" dirty="0" smtClean="0"/>
              <a:t>DID is said to date back to Paleolithic times in cave paintings where shamans would change into animals or take in other spirits.</a:t>
            </a:r>
          </a:p>
          <a:p>
            <a:r>
              <a:rPr lang="en-US" sz="2400" dirty="0"/>
              <a:t>Paracelsus: A German –Swiss physician who was credited with the first writings of a women who clamed she had “amnesia” in </a:t>
            </a:r>
            <a:r>
              <a:rPr lang="en-US" sz="2400" dirty="0" smtClean="0"/>
              <a:t>1646.</a:t>
            </a:r>
            <a:endParaRPr lang="en-US" sz="2400" dirty="0"/>
          </a:p>
          <a:p>
            <a:pPr lvl="1"/>
            <a:r>
              <a:rPr lang="en-US" sz="2400" dirty="0" smtClean="0"/>
              <a:t>Case: A </a:t>
            </a:r>
            <a:r>
              <a:rPr lang="en-US" sz="2400" dirty="0"/>
              <a:t>woman who </a:t>
            </a:r>
            <a:r>
              <a:rPr lang="en-US" sz="2400" dirty="0" smtClean="0"/>
              <a:t>had amnesia about an altered personality who stole money </a:t>
            </a:r>
            <a:r>
              <a:rPr lang="en-US" sz="2400" dirty="0"/>
              <a:t>from </a:t>
            </a:r>
            <a:r>
              <a:rPr lang="en-US" sz="2400" dirty="0" smtClean="0"/>
              <a:t>her.</a:t>
            </a:r>
          </a:p>
          <a:p>
            <a:r>
              <a:rPr lang="en-US" sz="2400" dirty="0" smtClean="0"/>
              <a:t>Eberhardt </a:t>
            </a:r>
            <a:r>
              <a:rPr lang="en-US" sz="2400" dirty="0"/>
              <a:t>Gmelin: A German Botanist who was officially credited for discovering MPD in Germany in 1971.</a:t>
            </a:r>
          </a:p>
          <a:p>
            <a:pPr lvl="1"/>
            <a:r>
              <a:rPr lang="en-US" sz="2400" dirty="0"/>
              <a:t>Case: “French </a:t>
            </a:r>
            <a:r>
              <a:rPr lang="en-US" sz="2400" dirty="0" smtClean="0"/>
              <a:t>Woman”.</a:t>
            </a:r>
            <a:endParaRPr lang="en-US" sz="2400" dirty="0"/>
          </a:p>
          <a:p>
            <a:endParaRPr lang="en-US" dirty="0"/>
          </a:p>
        </p:txBody>
      </p:sp>
    </p:spTree>
    <p:extLst>
      <p:ext uri="{BB962C8B-B14F-4D97-AF65-F5344CB8AC3E}">
        <p14:creationId xmlns:p14="http://schemas.microsoft.com/office/powerpoint/2010/main" val="262714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Doctors Who Treated This Disorder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Benjamin Rush: </a:t>
            </a:r>
            <a:r>
              <a:rPr lang="en-US" dirty="0" smtClean="0"/>
              <a:t>A chief surgeon who theorized that the doubled conscious was related to a disconnection of the two brain hemispheres.</a:t>
            </a:r>
          </a:p>
          <a:p>
            <a:r>
              <a:rPr lang="en-US" b="1" dirty="0" smtClean="0"/>
              <a:t>Dr. Samuel Latham Mitchel: </a:t>
            </a:r>
            <a:r>
              <a:rPr lang="en-US" dirty="0" smtClean="0"/>
              <a:t>Chief Editor of the Medical Repository where he published  the case of Mary Reynolds.</a:t>
            </a:r>
          </a:p>
          <a:p>
            <a:r>
              <a:rPr lang="en-US" b="1" dirty="0" smtClean="0"/>
              <a:t>Eugene </a:t>
            </a:r>
            <a:r>
              <a:rPr lang="en-US" b="1" dirty="0" err="1" smtClean="0"/>
              <a:t>Azam</a:t>
            </a:r>
            <a:r>
              <a:rPr lang="en-US" b="1" dirty="0" smtClean="0"/>
              <a:t>: </a:t>
            </a:r>
            <a:r>
              <a:rPr lang="en-US" dirty="0" smtClean="0"/>
              <a:t>A professor of surgery in the 19</a:t>
            </a:r>
            <a:r>
              <a:rPr lang="en-US" baseline="30000" dirty="0" smtClean="0"/>
              <a:t>th</a:t>
            </a:r>
            <a:r>
              <a:rPr lang="en-US" dirty="0" smtClean="0"/>
              <a:t> century who documented the case of Felida X who showed 3 separate personalities.</a:t>
            </a:r>
          </a:p>
          <a:p>
            <a:r>
              <a:rPr lang="en-US" b="1" dirty="0" smtClean="0"/>
              <a:t>Pierre Janet: </a:t>
            </a:r>
            <a:r>
              <a:rPr lang="en-US" dirty="0" smtClean="0"/>
              <a:t>French psychologist who documented cases on 5 people, Leonie, Lucie, Rose, Marie, and Marceline, who each had their own split personalities and somatoform disorders.</a:t>
            </a:r>
          </a:p>
          <a:p>
            <a:r>
              <a:rPr lang="en-US" b="1" dirty="0" err="1" smtClean="0"/>
              <a:t>Mortin</a:t>
            </a:r>
            <a:r>
              <a:rPr lang="en-US" b="1" dirty="0" smtClean="0"/>
              <a:t> Prince: </a:t>
            </a:r>
            <a:r>
              <a:rPr lang="en-US" dirty="0" smtClean="0"/>
              <a:t>Published the case of Christine Beauchamp who had 3 personality states.</a:t>
            </a:r>
          </a:p>
          <a:p>
            <a:r>
              <a:rPr lang="en-US" b="1" dirty="0" smtClean="0"/>
              <a:t>Corbett Thigpen and Hervey </a:t>
            </a:r>
            <a:r>
              <a:rPr lang="en-US" b="1" dirty="0" err="1" smtClean="0"/>
              <a:t>Cleckley</a:t>
            </a:r>
            <a:r>
              <a:rPr lang="en-US" b="1" dirty="0" smtClean="0"/>
              <a:t>: </a:t>
            </a:r>
            <a:r>
              <a:rPr lang="en-US" dirty="0" smtClean="0"/>
              <a:t>Psychiatrists who published  Christine Costner Sizemore’s case in the book and movie “The Three Faces of Eve”. </a:t>
            </a:r>
          </a:p>
          <a:p>
            <a:r>
              <a:rPr lang="en-US" b="1" dirty="0" smtClean="0"/>
              <a:t>Dr. Cornelia Wilbur: </a:t>
            </a:r>
            <a:r>
              <a:rPr lang="en-US" dirty="0" smtClean="0"/>
              <a:t>Psychiatrist of the 20</a:t>
            </a:r>
            <a:r>
              <a:rPr lang="en-US" baseline="30000" dirty="0" smtClean="0"/>
              <a:t>th</a:t>
            </a:r>
            <a:r>
              <a:rPr lang="en-US" dirty="0" smtClean="0"/>
              <a:t> century who treated Sybil Dorsett who had 16 separate personalities.</a:t>
            </a:r>
            <a:endParaRPr lang="en-US" dirty="0"/>
          </a:p>
        </p:txBody>
      </p:sp>
    </p:spTree>
    <p:extLst>
      <p:ext uri="{BB962C8B-B14F-4D97-AF65-F5344CB8AC3E}">
        <p14:creationId xmlns:p14="http://schemas.microsoft.com/office/powerpoint/2010/main" val="164697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Cases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Jeanne </a:t>
            </a:r>
            <a:r>
              <a:rPr lang="en-US" b="1" dirty="0" err="1"/>
              <a:t>Fery</a:t>
            </a:r>
            <a:r>
              <a:rPr lang="en-US" b="1" dirty="0"/>
              <a:t>:</a:t>
            </a:r>
            <a:r>
              <a:rPr lang="en-US" dirty="0"/>
              <a:t> With no knowledge of DID in the 16</a:t>
            </a:r>
            <a:r>
              <a:rPr lang="en-US" baseline="30000" dirty="0"/>
              <a:t>th</a:t>
            </a:r>
            <a:r>
              <a:rPr lang="en-US" dirty="0"/>
              <a:t> century, Jeanne’s case was though to be related with possessions and </a:t>
            </a:r>
            <a:r>
              <a:rPr lang="en-US" dirty="0" smtClean="0"/>
              <a:t>exorcisms due to her altered states being violent. In her documented case, her exorcist gave a past history of childhood abuse which made them believe her parents were also possessed. No specific number of personalities given. Jeanne’s case was the first documented case </a:t>
            </a:r>
            <a:r>
              <a:rPr lang="en-US" dirty="0"/>
              <a:t>of DID (The Journal of Psychohistory </a:t>
            </a:r>
            <a:r>
              <a:rPr lang="en-US" dirty="0" smtClean="0"/>
              <a:t>).</a:t>
            </a:r>
            <a:endParaRPr lang="en-US" b="1" dirty="0"/>
          </a:p>
          <a:p>
            <a:r>
              <a:rPr lang="en-US" b="1" dirty="0" smtClean="0"/>
              <a:t>Mary Reynolds:</a:t>
            </a:r>
            <a:r>
              <a:rPr lang="en-US" dirty="0" smtClean="0"/>
              <a:t> In 1811 at the age of 18, Mary awoke in a new personality and kept on switching between two different personalities. Historical documents suggest that Mary was a part of a religious persecution which caused her separate personalities(NCBI).</a:t>
            </a:r>
          </a:p>
          <a:p>
            <a:r>
              <a:rPr lang="en-US" b="1" dirty="0" smtClean="0"/>
              <a:t>Kim Noble: </a:t>
            </a:r>
            <a:r>
              <a:rPr lang="en-US" dirty="0" smtClean="0"/>
              <a:t>Born in 1960 into a unhappy family where she suffered extreme and repeated abuse at an early age. Her traumatized mind formed separate personalities to break away from the memories of her abuse which resulted in more than 100 separate personalities being created (The Guardian).</a:t>
            </a:r>
          </a:p>
          <a:p>
            <a:r>
              <a:rPr lang="en-US" b="1" dirty="0" smtClean="0"/>
              <a:t>Christine “Caroline” Sizemore: </a:t>
            </a:r>
            <a:r>
              <a:rPr lang="en-US" dirty="0" smtClean="0"/>
              <a:t>A woman with 22 Personalities who’s case was portrayed in “The Three Faces of Eve” then later wrote a book, “I’m Eve”, about her life with multiple personalities (Psychology Encyclopedia).</a:t>
            </a:r>
          </a:p>
          <a:p>
            <a:r>
              <a:rPr lang="en-US" b="1" dirty="0" smtClean="0"/>
              <a:t>Shirley Mason “Sybil Dorsett”: </a:t>
            </a:r>
            <a:r>
              <a:rPr lang="en-US" dirty="0" smtClean="0"/>
              <a:t>Shirley had 16 separate personalities  developed as a result of her childhood abuse caused by her psychotic mother. With 16 years of therapy, Shirley accepted her separate personalities (</a:t>
            </a:r>
            <a:r>
              <a:rPr lang="en-US" dirty="0" err="1" smtClean="0"/>
              <a:t>Fortea</a:t>
            </a:r>
            <a:r>
              <a:rPr lang="en-US" dirty="0" smtClean="0"/>
              <a:t>).</a:t>
            </a:r>
          </a:p>
          <a:p>
            <a:endParaRPr lang="en-US" b="1" dirty="0" smtClean="0"/>
          </a:p>
          <a:p>
            <a:endParaRPr lang="en-US" dirty="0" smtClean="0"/>
          </a:p>
        </p:txBody>
      </p:sp>
    </p:spTree>
    <p:extLst>
      <p:ext uri="{BB962C8B-B14F-4D97-AF65-F5344CB8AC3E}">
        <p14:creationId xmlns:p14="http://schemas.microsoft.com/office/powerpoint/2010/main" val="1240523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Characterized by the presence of two or more split personalities that take over a persons behavior. </a:t>
            </a:r>
          </a:p>
          <a:p>
            <a:r>
              <a:rPr lang="en-US" dirty="0" smtClean="0"/>
              <a:t>Signs include:</a:t>
            </a:r>
          </a:p>
          <a:p>
            <a:pPr lvl="1"/>
            <a:r>
              <a:rPr lang="en-US" dirty="0" smtClean="0"/>
              <a:t>The inability to remember personal information.</a:t>
            </a:r>
          </a:p>
          <a:p>
            <a:pPr lvl="1"/>
            <a:r>
              <a:rPr lang="en-US" dirty="0" smtClean="0"/>
              <a:t>Each identity has their own age, gender, race, posture, gestures, and their own way of talking.</a:t>
            </a:r>
          </a:p>
          <a:p>
            <a:pPr lvl="1"/>
            <a:r>
              <a:rPr lang="en-US" dirty="0" smtClean="0"/>
              <a:t>Suddenly speaking different languages.</a:t>
            </a:r>
          </a:p>
          <a:p>
            <a:r>
              <a:rPr lang="en-US" dirty="0" smtClean="0"/>
              <a:t>Symptoms include:</a:t>
            </a:r>
          </a:p>
          <a:p>
            <a:pPr lvl="1"/>
            <a:r>
              <a:rPr lang="en-US" dirty="0" smtClean="0"/>
              <a:t>Depression</a:t>
            </a:r>
          </a:p>
          <a:p>
            <a:pPr lvl="1"/>
            <a:r>
              <a:rPr lang="en-US" dirty="0" smtClean="0"/>
              <a:t>Mood swings</a:t>
            </a:r>
          </a:p>
          <a:p>
            <a:pPr lvl="1"/>
            <a:r>
              <a:rPr lang="en-US" dirty="0" smtClean="0"/>
              <a:t>Sleep disorders</a:t>
            </a:r>
          </a:p>
          <a:p>
            <a:pPr lvl="1"/>
            <a:r>
              <a:rPr lang="en-US" dirty="0" smtClean="0"/>
              <a:t>Anxiety and panic attacks and phobias</a:t>
            </a:r>
          </a:p>
          <a:p>
            <a:pPr lvl="1"/>
            <a:r>
              <a:rPr lang="en-US" dirty="0" smtClean="0"/>
              <a:t>Auditory and visual hallucinations</a:t>
            </a:r>
          </a:p>
          <a:p>
            <a:pPr lvl="1"/>
            <a:r>
              <a:rPr lang="en-US" dirty="0" smtClean="0"/>
              <a:t>Amnesia</a:t>
            </a:r>
            <a:r>
              <a:rPr lang="en-US" dirty="0"/>
              <a:t> </a:t>
            </a:r>
            <a:r>
              <a:rPr lang="en-US" dirty="0" smtClean="0"/>
              <a:t>and time loss</a:t>
            </a:r>
          </a:p>
          <a:p>
            <a:pPr lvl="1"/>
            <a:r>
              <a:rPr lang="en-US" dirty="0" smtClean="0"/>
              <a:t>“Out of body” experiences</a:t>
            </a:r>
          </a:p>
          <a:p>
            <a:pPr lvl="1"/>
            <a:r>
              <a:rPr lang="en-US" dirty="0" smtClean="0"/>
              <a:t>Self-sabotage</a:t>
            </a:r>
          </a:p>
        </p:txBody>
      </p:sp>
    </p:spTree>
    <p:extLst>
      <p:ext uri="{BB962C8B-B14F-4D97-AF65-F5344CB8AC3E}">
        <p14:creationId xmlns:p14="http://schemas.microsoft.com/office/powerpoint/2010/main" val="315297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It’s Diagnosed</a:t>
            </a:r>
            <a:endParaRPr lang="en-US" dirty="0"/>
          </a:p>
        </p:txBody>
      </p:sp>
      <p:sp>
        <p:nvSpPr>
          <p:cNvPr id="3" name="Content Placeholder 2"/>
          <p:cNvSpPr>
            <a:spLocks noGrp="1"/>
          </p:cNvSpPr>
          <p:nvPr>
            <p:ph idx="1"/>
          </p:nvPr>
        </p:nvSpPr>
        <p:spPr/>
        <p:txBody>
          <a:bodyPr>
            <a:normAutofit lnSpcReduction="10000"/>
          </a:bodyPr>
          <a:lstStyle/>
          <a:p>
            <a:r>
              <a:rPr lang="en-US" dirty="0" smtClean="0"/>
              <a:t>DSM-5 </a:t>
            </a:r>
            <a:r>
              <a:rPr lang="en-US" dirty="0"/>
              <a:t>c</a:t>
            </a:r>
            <a:r>
              <a:rPr lang="en-US" dirty="0" smtClean="0"/>
              <a:t>riteria on how to </a:t>
            </a:r>
            <a:r>
              <a:rPr lang="en-US" dirty="0" smtClean="0"/>
              <a:t>diagnose (WebMD):</a:t>
            </a:r>
            <a:endParaRPr lang="en-US" dirty="0" smtClean="0"/>
          </a:p>
          <a:p>
            <a:pPr marL="868680" lvl="1" indent="-457200">
              <a:buFont typeface="+mj-lt"/>
              <a:buAutoNum type="arabicPeriod"/>
            </a:pPr>
            <a:r>
              <a:rPr lang="en-US" dirty="0" smtClean="0"/>
              <a:t>Must have two or more distinct personalities present with their own way of perceiving, relation, and thoughts about their environment and self.</a:t>
            </a:r>
          </a:p>
          <a:p>
            <a:pPr marL="868680" lvl="1" indent="-457200">
              <a:buFont typeface="+mj-lt"/>
              <a:buAutoNum type="arabicPeriod"/>
            </a:pPr>
            <a:r>
              <a:rPr lang="en-US" dirty="0" smtClean="0"/>
              <a:t>Amnesia in the recall of everyday events, personal information, and traumatic events must occur.</a:t>
            </a:r>
          </a:p>
          <a:p>
            <a:pPr marL="868680" lvl="1" indent="-457200">
              <a:buFont typeface="+mj-lt"/>
              <a:buAutoNum type="arabicPeriod"/>
            </a:pPr>
            <a:r>
              <a:rPr lang="en-US" dirty="0" smtClean="0"/>
              <a:t>The person must be distressed by the disorder and have trouble functioning in life areas because of the disorder.</a:t>
            </a:r>
          </a:p>
          <a:p>
            <a:pPr marL="868680" lvl="1" indent="-457200">
              <a:buFont typeface="+mj-lt"/>
              <a:buAutoNum type="arabicPeriod"/>
            </a:pPr>
            <a:r>
              <a:rPr lang="en-US" dirty="0" smtClean="0"/>
              <a:t>Their disturbance is not part of their normal culture or religious practice.</a:t>
            </a:r>
          </a:p>
          <a:p>
            <a:pPr marL="868680" lvl="1" indent="-457200">
              <a:buFont typeface="+mj-lt"/>
              <a:buAutoNum type="arabicPeriod"/>
            </a:pPr>
            <a:r>
              <a:rPr lang="en-US" dirty="0" smtClean="0"/>
              <a:t>Symptoms cannot be caused by direct physiological effects of substance abuse or a general </a:t>
            </a:r>
            <a:r>
              <a:rPr lang="en-US" smtClean="0"/>
              <a:t>medical </a:t>
            </a:r>
            <a:r>
              <a:rPr lang="en-US" smtClean="0"/>
              <a:t>condition.</a:t>
            </a:r>
            <a:endParaRPr lang="en-US" dirty="0" smtClean="0"/>
          </a:p>
          <a:p>
            <a:r>
              <a:rPr lang="en-US" dirty="0" smtClean="0"/>
              <a:t>Similar secondary disorders(e.g. anxiety, depression) with other psychiatric disorders cause lengthy amounts of time for it to be correctly diagnosed.</a:t>
            </a:r>
            <a:endParaRPr lang="en-US" dirty="0"/>
          </a:p>
        </p:txBody>
      </p:sp>
    </p:spTree>
    <p:extLst>
      <p:ext uri="{BB962C8B-B14F-4D97-AF65-F5344CB8AC3E}">
        <p14:creationId xmlns:p14="http://schemas.microsoft.com/office/powerpoint/2010/main" val="1252555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2150</TotalTime>
  <Words>1485</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Dissociative Identity Disorder</vt:lpstr>
      <vt:lpstr>What is Dissociative Identity Disorder?</vt:lpstr>
      <vt:lpstr>What Causes the Disorder?</vt:lpstr>
      <vt:lpstr>Background of the Disorder</vt:lpstr>
      <vt:lpstr>Who Came Up With It?</vt:lpstr>
      <vt:lpstr>Doctors Who Treated This Disorder</vt:lpstr>
      <vt:lpstr>Famous Cases</vt:lpstr>
      <vt:lpstr>Signs and Symptoms</vt:lpstr>
      <vt:lpstr>How It’s Diagnosed</vt:lpstr>
      <vt:lpstr>Treatments</vt:lpstr>
      <vt:lpstr>Is It Hereditary?</vt:lpstr>
      <vt:lpstr>Statistics</vt:lpstr>
      <vt:lpstr>Work Cited</vt:lpstr>
    </vt:vector>
  </TitlesOfParts>
  <Company>Lindsay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Dissociative Identity Disorder</dc:title>
  <dc:creator>Melanie Pena</dc:creator>
  <cp:lastModifiedBy>Melanie Pena</cp:lastModifiedBy>
  <cp:revision>46</cp:revision>
  <dcterms:created xsi:type="dcterms:W3CDTF">2016-03-25T19:36:35Z</dcterms:created>
  <dcterms:modified xsi:type="dcterms:W3CDTF">2016-04-29T20:05:27Z</dcterms:modified>
</cp:coreProperties>
</file>