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68" r:id="rId5"/>
    <p:sldId id="261" r:id="rId6"/>
    <p:sldId id="262" r:id="rId7"/>
    <p:sldId id="260" r:id="rId8"/>
    <p:sldId id="263" r:id="rId9"/>
    <p:sldId id="270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B75F602-85BA-4E76-A320-22DFFF784B93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01BEA92-769E-4891-86CD-C7E956D0DE5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5F602-85BA-4E76-A320-22DFFF784B93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1BEA92-769E-4891-86CD-C7E956D0DE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5F602-85BA-4E76-A320-22DFFF784B93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1BEA92-769E-4891-86CD-C7E956D0DE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5F602-85BA-4E76-A320-22DFFF784B93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1BEA92-769E-4891-86CD-C7E956D0DE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B75F602-85BA-4E76-A320-22DFFF784B93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01BEA92-769E-4891-86CD-C7E956D0DE5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5F602-85BA-4E76-A320-22DFFF784B93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01BEA92-769E-4891-86CD-C7E956D0DE5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5F602-85BA-4E76-A320-22DFFF784B93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01BEA92-769E-4891-86CD-C7E956D0DE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5F602-85BA-4E76-A320-22DFFF784B93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1BEA92-769E-4891-86CD-C7E956D0DE5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75F602-85BA-4E76-A320-22DFFF784B93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1BEA92-769E-4891-86CD-C7E956D0DE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B75F602-85BA-4E76-A320-22DFFF784B93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01BEA92-769E-4891-86CD-C7E956D0DE5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B75F602-85BA-4E76-A320-22DFFF784B93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01BEA92-769E-4891-86CD-C7E956D0DE5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B75F602-85BA-4E76-A320-22DFFF784B93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01BEA92-769E-4891-86CD-C7E956D0DE5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ic.edu/classes/comm/comm200am/teamprojects/MemoryTechnologies/Flashbulb_Memory.htm" TargetMode="External"/><Relationship Id="rId3" Type="http://schemas.openxmlformats.org/officeDocument/2006/relationships/hyperlink" Target="http://psychology.about.com/od/profilesofmajorthinkers/p/piaget.htm" TargetMode="External"/><Relationship Id="rId7" Type="http://schemas.openxmlformats.org/officeDocument/2006/relationships/hyperlink" Target="http://www.wisegeekhealth.com/what-is-the-connection-between-perception-and-attention.htm" TargetMode="External"/><Relationship Id="rId2" Type="http://schemas.openxmlformats.org/officeDocument/2006/relationships/hyperlink" Target="http://psychology.about.com/od/piagetstheory/p/concreteop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sychology.about.com/od/piagetstheory/p/formaloperation.htm" TargetMode="External"/><Relationship Id="rId5" Type="http://schemas.openxmlformats.org/officeDocument/2006/relationships/hyperlink" Target="http://psychology.about.com/od/piagetstheory/p/sensorimotor.htm" TargetMode="External"/><Relationship Id="rId4" Type="http://schemas.openxmlformats.org/officeDocument/2006/relationships/hyperlink" Target="http://psychology.about.com/od/piagetstheory/p/preoperational.htm" TargetMode="External"/><Relationship Id="rId9" Type="http://schemas.openxmlformats.org/officeDocument/2006/relationships/hyperlink" Target="http://study.com/academy/lesson/ulric-neisser-and-cognitive-psychology-lesson-quiz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kn3wRyb9B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Cognitive Theory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Melanie Pena</a:t>
            </a:r>
          </a:p>
          <a:p>
            <a:r>
              <a:rPr lang="en-US" dirty="0" smtClean="0"/>
              <a:t>Per. 1 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429000"/>
            <a:ext cx="22288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959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Concrete Operational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third stage in Piaget’s theory that begins around age 7 until age 11.</a:t>
            </a:r>
          </a:p>
          <a:p>
            <a:r>
              <a:rPr lang="en-US" dirty="0" smtClean="0"/>
              <a:t>Its characterized as the development of logical thought and the gaining of better understanding of mental operations.</a:t>
            </a:r>
          </a:p>
          <a:p>
            <a:r>
              <a:rPr lang="en-US" dirty="0" smtClean="0"/>
              <a:t>Logic: Children in this stage were good at the use of inductive reasoning like going from a specific experience to a general principle.</a:t>
            </a:r>
          </a:p>
          <a:p>
            <a:pPr lvl="1"/>
            <a:r>
              <a:rPr lang="en-US" dirty="0" smtClean="0"/>
              <a:t>Ex: Having itchy eyes, runny nose, and a swollen throat every time your near a cat leads you to being allergic to cats.</a:t>
            </a:r>
          </a:p>
          <a:p>
            <a:r>
              <a:rPr lang="en-US" dirty="0" smtClean="0"/>
              <a:t>Reversibility: The awareness that actions can be reversed and being able to reverse the order of relationships between mental categories.</a:t>
            </a:r>
          </a:p>
          <a:p>
            <a:pPr lvl="1"/>
            <a:r>
              <a:rPr lang="en-US" dirty="0" smtClean="0"/>
              <a:t>Ex: A child recognizing that their dog is a Labrador, that a Labrador is a dog, and that a dog is an animal.</a:t>
            </a:r>
          </a:p>
          <a:p>
            <a:r>
              <a:rPr lang="en-US" dirty="0" smtClean="0"/>
              <a:t>Conversation and Egocentrism disappear in this stage.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1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Formal Operation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fourth and final stage in Piaget’s theory. It begins at age 12 and lasts into adulthood.</a:t>
            </a:r>
          </a:p>
          <a:p>
            <a:r>
              <a:rPr lang="en-US" dirty="0" smtClean="0"/>
              <a:t>During this period, people develop the ability to think about ideal concepts</a:t>
            </a:r>
          </a:p>
          <a:p>
            <a:r>
              <a:rPr lang="en-US" dirty="0" smtClean="0"/>
              <a:t>Logical thought, reasoning, and systematic planning also appear during this stage.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70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Cognitive Psychology is Used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Cognitive development is used widely in school systems and in the development of curriculums for children. </a:t>
            </a:r>
          </a:p>
          <a:p>
            <a:r>
              <a:rPr lang="en-US" dirty="0" smtClean="0"/>
              <a:t>Used to predict what a child can or cannot understand depending on their stage of development.</a:t>
            </a:r>
          </a:p>
          <a:p>
            <a:r>
              <a:rPr lang="en-US" dirty="0" smtClean="0"/>
              <a:t>Programs like Anchored </a:t>
            </a:r>
            <a:r>
              <a:rPr lang="en-US" dirty="0"/>
              <a:t>I</a:t>
            </a:r>
            <a:r>
              <a:rPr lang="en-US" dirty="0" smtClean="0"/>
              <a:t>nstruction, </a:t>
            </a:r>
            <a:r>
              <a:rPr lang="en-US" dirty="0" err="1" smtClean="0"/>
              <a:t>Microwords</a:t>
            </a:r>
            <a:r>
              <a:rPr lang="en-US" dirty="0" smtClean="0"/>
              <a:t>, and Symbol Pads have been developed for children using cognitive theory.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44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/>
              <a:t>Cherry, K. (</a:t>
            </a:r>
            <a:r>
              <a:rPr lang="en-US" dirty="0" err="1"/>
              <a:t>n.d.</a:t>
            </a:r>
            <a:r>
              <a:rPr lang="en-US" dirty="0"/>
              <a:t>). Concrete Operational Stage of Cognitive Development. Retrieved September 15, 2015, from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psychology.about.com/od/piagetstheory/p/concreteop.htm</a:t>
            </a:r>
            <a:endParaRPr lang="en-US" dirty="0" smtClean="0"/>
          </a:p>
          <a:p>
            <a:r>
              <a:rPr lang="en-US" dirty="0" smtClean="0"/>
              <a:t>Cherry</a:t>
            </a:r>
            <a:r>
              <a:rPr lang="en-US" dirty="0"/>
              <a:t>, K. (2005). Jean Piaget Biography. Retrieved September </a:t>
            </a:r>
            <a:r>
              <a:rPr lang="en-US" dirty="0" smtClean="0"/>
              <a:t>15, </a:t>
            </a:r>
            <a:r>
              <a:rPr lang="en-US" dirty="0"/>
              <a:t>2015, from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psychology.about.com/od/profilesofmajorthinkers/p/piaget.htm</a:t>
            </a:r>
            <a:endParaRPr lang="en-US" dirty="0" smtClean="0"/>
          </a:p>
          <a:p>
            <a:r>
              <a:rPr lang="en-US" dirty="0"/>
              <a:t>Cherry, K. (</a:t>
            </a:r>
            <a:r>
              <a:rPr lang="en-US" dirty="0" err="1"/>
              <a:t>n.d.</a:t>
            </a:r>
            <a:r>
              <a:rPr lang="en-US" dirty="0"/>
              <a:t>). Preoperational Stage of Cognitive Development. Retrieved September </a:t>
            </a:r>
            <a:r>
              <a:rPr lang="en-US" dirty="0" smtClean="0"/>
              <a:t>16, </a:t>
            </a:r>
            <a:r>
              <a:rPr lang="en-US" dirty="0"/>
              <a:t>2015, from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psychology.about.com/od/piagetstheory/p/preoperational.htm</a:t>
            </a:r>
            <a:endParaRPr lang="en-US" dirty="0" smtClean="0"/>
          </a:p>
          <a:p>
            <a:r>
              <a:rPr lang="en-US" dirty="0"/>
              <a:t>Cherry, K. (</a:t>
            </a:r>
            <a:r>
              <a:rPr lang="en-US" dirty="0" err="1"/>
              <a:t>n.d.</a:t>
            </a:r>
            <a:r>
              <a:rPr lang="en-US" dirty="0"/>
              <a:t>). Sensorimotor Stage of Cognitive Development. Retrieved September </a:t>
            </a:r>
            <a:r>
              <a:rPr lang="en-US" dirty="0" smtClean="0"/>
              <a:t>16, </a:t>
            </a:r>
            <a:r>
              <a:rPr lang="en-US" dirty="0"/>
              <a:t>2015, from </a:t>
            </a:r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psychology.about.com/od/piagetstheory/p/sensorimotor.htm</a:t>
            </a:r>
            <a:endParaRPr lang="en-US" dirty="0" smtClean="0"/>
          </a:p>
          <a:p>
            <a:r>
              <a:rPr lang="en-US" dirty="0"/>
              <a:t>Cherry, K. (</a:t>
            </a:r>
            <a:r>
              <a:rPr lang="en-US" dirty="0" err="1"/>
              <a:t>n.d.</a:t>
            </a:r>
            <a:r>
              <a:rPr lang="en-US" dirty="0"/>
              <a:t>). The Formal Operational Stage of Cognitive Development. Retrieved September </a:t>
            </a:r>
            <a:r>
              <a:rPr lang="en-US" dirty="0" smtClean="0"/>
              <a:t>17</a:t>
            </a:r>
            <a:r>
              <a:rPr lang="en-US" dirty="0" smtClean="0"/>
              <a:t>, </a:t>
            </a:r>
            <a:r>
              <a:rPr lang="en-US" dirty="0"/>
              <a:t>2015, from </a:t>
            </a:r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psychology.about.com/od/piagetstheory/p/formaloperation.htm</a:t>
            </a:r>
            <a:endParaRPr lang="en-US" dirty="0" smtClean="0"/>
          </a:p>
          <a:p>
            <a:r>
              <a:rPr lang="en-US" dirty="0" err="1" smtClean="0"/>
              <a:t>Ejim</a:t>
            </a:r>
            <a:r>
              <a:rPr lang="en-US" dirty="0"/>
              <a:t>, E. (</a:t>
            </a:r>
            <a:r>
              <a:rPr lang="en-US" dirty="0" err="1"/>
              <a:t>n.d.</a:t>
            </a:r>
            <a:r>
              <a:rPr lang="en-US" dirty="0"/>
              <a:t>). What Is the Connection between Perception and Attention? Retrieved September </a:t>
            </a:r>
            <a:r>
              <a:rPr lang="en-US" dirty="0" smtClean="0"/>
              <a:t>17, </a:t>
            </a:r>
            <a:r>
              <a:rPr lang="en-US" dirty="0"/>
              <a:t>2015, from </a:t>
            </a:r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www.wisegeekhealth.com/what-is-the-connection-between-perception-and-attention.htm</a:t>
            </a:r>
            <a:endParaRPr lang="en-US" dirty="0" smtClean="0"/>
          </a:p>
          <a:p>
            <a:r>
              <a:rPr lang="en-US" dirty="0"/>
              <a:t>Flashbulb Memory. (</a:t>
            </a:r>
            <a:r>
              <a:rPr lang="en-US" dirty="0" err="1"/>
              <a:t>n.d.</a:t>
            </a:r>
            <a:r>
              <a:rPr lang="en-US" dirty="0"/>
              <a:t>). Retrieved September </a:t>
            </a:r>
            <a:r>
              <a:rPr lang="en-US" dirty="0" smtClean="0"/>
              <a:t>17, </a:t>
            </a:r>
            <a:r>
              <a:rPr lang="en-US" dirty="0"/>
              <a:t>2015, from </a:t>
            </a:r>
            <a:r>
              <a:rPr lang="en-US" dirty="0">
                <a:hlinkClick r:id="rId8"/>
              </a:rPr>
              <a:t>http://</a:t>
            </a:r>
            <a:r>
              <a:rPr lang="en-US" dirty="0" smtClean="0">
                <a:hlinkClick r:id="rId8"/>
              </a:rPr>
              <a:t>www.uic.edu/classes/comm/comm200am/teamprojects/MemoryTechnologies/Flashbulb_Memory.htm</a:t>
            </a:r>
            <a:endParaRPr lang="en-US" dirty="0" smtClean="0"/>
          </a:p>
          <a:p>
            <a:r>
              <a:rPr lang="en-US" dirty="0" smtClean="0"/>
              <a:t>Ulric </a:t>
            </a:r>
            <a:r>
              <a:rPr lang="en-US" dirty="0" err="1"/>
              <a:t>Neisser</a:t>
            </a:r>
            <a:r>
              <a:rPr lang="en-US" dirty="0"/>
              <a:t> and Cognitive Psychology: Overview. (2003). Retrieved </a:t>
            </a:r>
            <a:r>
              <a:rPr lang="en-US"/>
              <a:t>September </a:t>
            </a:r>
            <a:r>
              <a:rPr lang="en-US" smtClean="0"/>
              <a:t>17, </a:t>
            </a:r>
            <a:r>
              <a:rPr lang="en-US" dirty="0"/>
              <a:t>2015, from </a:t>
            </a:r>
            <a:r>
              <a:rPr lang="en-US" dirty="0">
                <a:hlinkClick r:id="rId9"/>
              </a:rPr>
              <a:t>http://</a:t>
            </a:r>
            <a:r>
              <a:rPr lang="en-US" dirty="0" smtClean="0">
                <a:hlinkClick r:id="rId9"/>
              </a:rPr>
              <a:t>study.com/academy/lesson/ulric-neisser-and-cognitive-psychology-lesson-quiz.html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5829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Cognitive Psychology?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3182"/>
            <a:ext cx="8229600" cy="4526280"/>
          </a:xfrm>
        </p:spPr>
        <p:txBody>
          <a:bodyPr/>
          <a:lstStyle/>
          <a:p>
            <a:r>
              <a:rPr lang="en-US" dirty="0" smtClean="0"/>
              <a:t>The study of the mental processes involved in acquiring knowledge. </a:t>
            </a:r>
          </a:p>
          <a:p>
            <a:pPr lvl="1"/>
            <a:r>
              <a:rPr lang="en-US" dirty="0" smtClean="0"/>
              <a:t>Compares the way the brain processes information to the way a computer stores information</a:t>
            </a:r>
          </a:p>
          <a:p>
            <a:r>
              <a:rPr lang="en-US" dirty="0" smtClean="0"/>
              <a:t>Ulric </a:t>
            </a:r>
            <a:r>
              <a:rPr lang="en-US" dirty="0" err="1" smtClean="0"/>
              <a:t>Neisser</a:t>
            </a:r>
            <a:r>
              <a:rPr lang="en-US" dirty="0" smtClean="0"/>
              <a:t> started </a:t>
            </a:r>
            <a:r>
              <a:rPr lang="en-US" dirty="0" err="1" smtClean="0"/>
              <a:t>cognitve</a:t>
            </a:r>
            <a:r>
              <a:rPr lang="en-US" dirty="0" smtClean="0"/>
              <a:t> psychology with the publication of “Cognitive Psychology” in 1967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257800"/>
            <a:ext cx="3352800" cy="1397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7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Ulric </a:t>
            </a:r>
            <a:r>
              <a:rPr lang="en-US" dirty="0" err="1" smtClean="0"/>
              <a:t>Neisser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The Father of Cognitive </a:t>
            </a:r>
            <a:r>
              <a:rPr lang="en-US" sz="3600" dirty="0"/>
              <a:t>P</a:t>
            </a:r>
            <a:r>
              <a:rPr lang="en-US" sz="3600" dirty="0" smtClean="0"/>
              <a:t>sychology </a:t>
            </a:r>
            <a:endParaRPr lang="en-US" sz="3600" dirty="0"/>
          </a:p>
          <a:p>
            <a:r>
              <a:rPr lang="en-US" sz="3600" dirty="0" smtClean="0"/>
              <a:t>His main topics in cognitive psychology are Attention and Perception</a:t>
            </a:r>
          </a:p>
          <a:p>
            <a:r>
              <a:rPr lang="en-US" sz="3600" dirty="0" smtClean="0"/>
              <a:t>By using research,  </a:t>
            </a:r>
            <a:r>
              <a:rPr lang="en-US" sz="3600" dirty="0" err="1" smtClean="0"/>
              <a:t>Neisser</a:t>
            </a:r>
            <a:r>
              <a:rPr lang="en-US" sz="3600" dirty="0" smtClean="0"/>
              <a:t> </a:t>
            </a:r>
          </a:p>
          <a:p>
            <a:pPr marL="0" indent="0">
              <a:buNone/>
            </a:pPr>
            <a:r>
              <a:rPr lang="en-US" sz="3600" dirty="0"/>
              <a:t>f</a:t>
            </a:r>
            <a:r>
              <a:rPr lang="en-US" sz="3600" dirty="0" smtClean="0"/>
              <a:t>ound out that the brain </a:t>
            </a:r>
          </a:p>
          <a:p>
            <a:pPr marL="0" indent="0">
              <a:buNone/>
            </a:pPr>
            <a:r>
              <a:rPr lang="en-US" sz="3600" dirty="0" smtClean="0"/>
              <a:t>concentrates on a small piece</a:t>
            </a:r>
          </a:p>
          <a:p>
            <a:pPr marL="0" indent="0">
              <a:buNone/>
            </a:pPr>
            <a:r>
              <a:rPr lang="en-US" sz="3600" dirty="0"/>
              <a:t>o</a:t>
            </a:r>
            <a:r>
              <a:rPr lang="en-US" sz="3600" dirty="0" smtClean="0"/>
              <a:t>f what's going on and ignores</a:t>
            </a:r>
          </a:p>
          <a:p>
            <a:pPr marL="0" indent="0">
              <a:buNone/>
            </a:pPr>
            <a:r>
              <a:rPr lang="en-US" sz="3600" dirty="0"/>
              <a:t>t</a:t>
            </a:r>
            <a:r>
              <a:rPr lang="en-US" sz="3600" dirty="0" smtClean="0"/>
              <a:t>he rest known as Inattentional </a:t>
            </a:r>
          </a:p>
          <a:p>
            <a:pPr marL="0" indent="0">
              <a:buNone/>
            </a:pPr>
            <a:r>
              <a:rPr lang="en-US" sz="3600" dirty="0" smtClean="0"/>
              <a:t>Blindness.</a:t>
            </a:r>
          </a:p>
          <a:p>
            <a:r>
              <a:rPr lang="en-US" sz="3600" dirty="0" smtClean="0"/>
              <a:t>Specialized in Flashbulb Memory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743200"/>
            <a:ext cx="1905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9225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Attention and Perception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Attention is the ability to concentrate on any of the perceived stimuli.</a:t>
            </a:r>
          </a:p>
          <a:p>
            <a:pPr lvl="1"/>
            <a:r>
              <a:rPr lang="en-US" dirty="0" smtClean="0"/>
              <a:t>A young boy walking through the park and only notice a golden retriever or ice cream truck</a:t>
            </a:r>
          </a:p>
          <a:p>
            <a:r>
              <a:rPr lang="en-US" dirty="0" smtClean="0"/>
              <a:t>Perception is the ability to make sense of the environment and surroundings. </a:t>
            </a:r>
          </a:p>
          <a:p>
            <a:pPr lvl="1"/>
            <a:r>
              <a:rPr lang="en-US" dirty="0" smtClean="0"/>
              <a:t>A young boy walking through the park and noticing his surroundings like the slight breeze and the warmth of the sun</a:t>
            </a:r>
          </a:p>
          <a:p>
            <a:r>
              <a:rPr lang="en-US" dirty="0" smtClean="0"/>
              <a:t>Both stem from the ability to consciously control and direct the mental process in connection to external stimuli</a:t>
            </a:r>
          </a:p>
          <a:p>
            <a:pPr lvl="1"/>
            <a:r>
              <a:rPr lang="en-US" dirty="0" smtClean="0"/>
              <a:t>Ex: Physical stimuli, Visual stimuli, stored memory in connection to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45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Inattentional Blindness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failure to notice an unexpected object or event that your attention is focused on something else.</a:t>
            </a:r>
          </a:p>
          <a:p>
            <a:pPr lvl="1"/>
            <a:r>
              <a:rPr lang="en-US" dirty="0" smtClean="0"/>
              <a:t>When attention is focused on a demanding task, you might not notice unexpected things entering your visual field</a:t>
            </a:r>
          </a:p>
          <a:p>
            <a:r>
              <a:rPr lang="en-US" dirty="0" smtClean="0"/>
              <a:t>Visual attention experiment by Becklen and Cervone in 1983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www.youtube.com/watch?v=nkn3wRyb9Bk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103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Flashbulb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Vivid, precise, long lasting memories of a personal circumstance.</a:t>
            </a:r>
          </a:p>
          <a:p>
            <a:pPr lvl="1"/>
            <a:r>
              <a:rPr lang="en-US" dirty="0" smtClean="0"/>
              <a:t>Usually a person’s discovery of shocking events</a:t>
            </a:r>
          </a:p>
          <a:p>
            <a:r>
              <a:rPr lang="en-US" dirty="0" smtClean="0"/>
              <a:t>Flashbulb memories are stored and kept for a lifetime. What makes it special is the emotion at the moment the event registered into the memory and increases the ability to recall the details of the event. </a:t>
            </a:r>
          </a:p>
          <a:p>
            <a:pPr lvl="1"/>
            <a:r>
              <a:rPr lang="en-US" dirty="0" smtClean="0"/>
              <a:t>Ex: People remember exactly what they were doing when a shocking event occurred in their life.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4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Jean Piaget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best know for his research on children’s cognitive development.</a:t>
            </a:r>
          </a:p>
          <a:p>
            <a:r>
              <a:rPr lang="en-US" dirty="0" smtClean="0"/>
              <a:t>Studied the intellectual development of his children and came up with a theory on the stages of child mind development.</a:t>
            </a:r>
          </a:p>
          <a:p>
            <a:pPr lvl="1"/>
            <a:r>
              <a:rPr lang="en-US" dirty="0" smtClean="0"/>
              <a:t>The Sensorimotor Stage</a:t>
            </a:r>
          </a:p>
          <a:p>
            <a:pPr lvl="1"/>
            <a:r>
              <a:rPr lang="en-US" dirty="0" smtClean="0"/>
              <a:t>The Preoperational  Stage</a:t>
            </a:r>
          </a:p>
          <a:p>
            <a:pPr lvl="1"/>
            <a:r>
              <a:rPr lang="en-US" dirty="0" smtClean="0"/>
              <a:t>The Concrete Operational Stage</a:t>
            </a:r>
          </a:p>
          <a:p>
            <a:pPr lvl="1"/>
            <a:r>
              <a:rPr lang="en-US" dirty="0" smtClean="0"/>
              <a:t>The Formal Operation Stage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191000"/>
            <a:ext cx="22860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536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Sensorimotor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3600" dirty="0" smtClean="0"/>
              <a:t>The earliest stage in Piaget’s theory, from birth to age 2, and the period of tremendous growth and change.</a:t>
            </a:r>
          </a:p>
          <a:p>
            <a:r>
              <a:rPr lang="en-US" sz="3600" dirty="0" smtClean="0"/>
              <a:t>During this stage, children get to know the world and gain knowledge through their senses and movements. </a:t>
            </a:r>
          </a:p>
          <a:p>
            <a:r>
              <a:rPr lang="en-US" sz="3600" dirty="0" smtClean="0"/>
              <a:t>Can be divided into 6 separate </a:t>
            </a:r>
            <a:r>
              <a:rPr lang="en-US" sz="3600" dirty="0" err="1" smtClean="0"/>
              <a:t>substages</a:t>
            </a:r>
            <a:r>
              <a:rPr lang="en-US" sz="3600" dirty="0" smtClean="0"/>
              <a:t>:</a:t>
            </a:r>
          </a:p>
          <a:p>
            <a:pPr lvl="1"/>
            <a:r>
              <a:rPr lang="en-US" b="1" dirty="0" smtClean="0"/>
              <a:t>Reflexes</a:t>
            </a:r>
            <a:r>
              <a:rPr lang="en-US" dirty="0" smtClean="0"/>
              <a:t> (0-1 month): Child understands the environment through inborn reflexes like sucking and looking.</a:t>
            </a:r>
          </a:p>
          <a:p>
            <a:pPr lvl="1"/>
            <a:r>
              <a:rPr lang="en-US" b="1" dirty="0" smtClean="0"/>
              <a:t>Primary Circular Reactions </a:t>
            </a:r>
            <a:r>
              <a:rPr lang="en-US" dirty="0" smtClean="0"/>
              <a:t>(1-4 months): Involves coordinating sensations. Ex: a child can suck their thumb by accident and then intentionally repeat the action.</a:t>
            </a:r>
          </a:p>
          <a:p>
            <a:pPr lvl="1"/>
            <a:r>
              <a:rPr lang="en-US" b="1" dirty="0" smtClean="0"/>
              <a:t>Secondary Circular Reactions </a:t>
            </a:r>
            <a:r>
              <a:rPr lang="en-US" dirty="0" smtClean="0"/>
              <a:t>(4-8 months): Child becomes more focused and begins to intentionally repeat actions in order to trigger a response. Ex: A child will purposely pick up a toy to put it in their mouth. </a:t>
            </a:r>
          </a:p>
          <a:p>
            <a:pPr lvl="1"/>
            <a:r>
              <a:rPr lang="en-US" b="1" dirty="0" smtClean="0"/>
              <a:t>Coordination of Reactions </a:t>
            </a:r>
            <a:r>
              <a:rPr lang="en-US" dirty="0" smtClean="0"/>
              <a:t>(8-12 months): Child starts to show clear intentional actions, will explore their surroundings, imitate the behavior of others, and begin to understand objects. Ex: A child realizing that the rattle makes a sound when shaken.</a:t>
            </a:r>
          </a:p>
          <a:p>
            <a:pPr lvl="1"/>
            <a:r>
              <a:rPr lang="en-US" b="1" dirty="0" smtClean="0"/>
              <a:t>Tertiary Circular Reactions </a:t>
            </a:r>
            <a:r>
              <a:rPr lang="en-US" dirty="0" smtClean="0"/>
              <a:t>(12-18 months): Children begin trial-and-error experiments. Ex: A child trying different sounds or actions to get attention from a care giver.</a:t>
            </a:r>
          </a:p>
          <a:p>
            <a:pPr lvl="1"/>
            <a:r>
              <a:rPr lang="en-US" b="1" dirty="0" smtClean="0"/>
              <a:t>Early Representational </a:t>
            </a:r>
            <a:r>
              <a:rPr lang="en-US" dirty="0" smtClean="0"/>
              <a:t>Thought (18-24 months): Children develop symbols that represent objects in the world. They begin to move towards mentally understanding the world. </a:t>
            </a:r>
          </a:p>
        </p:txBody>
      </p:sp>
    </p:spTree>
    <p:extLst>
      <p:ext uri="{BB962C8B-B14F-4D97-AF65-F5344CB8AC3E}">
        <p14:creationId xmlns:p14="http://schemas.microsoft.com/office/powerpoint/2010/main" val="148401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Preoperational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Second stage in Piaget’s theory. Begins around age 2 and lasts until age 7.</a:t>
            </a:r>
          </a:p>
          <a:p>
            <a:r>
              <a:rPr lang="en-US" dirty="0" smtClean="0"/>
              <a:t>Language development and role playing are the main characteristics of this period.</a:t>
            </a:r>
          </a:p>
          <a:p>
            <a:r>
              <a:rPr lang="en-US" dirty="0" smtClean="0"/>
              <a:t>Piaget used Egocentrism and Conversation to demonstrate what abilities children have not yet developed.</a:t>
            </a:r>
          </a:p>
          <a:p>
            <a:pPr lvl="1"/>
            <a:r>
              <a:rPr lang="en-US" dirty="0" smtClean="0"/>
              <a:t>Egocentrism: The fact that we can see things from only our perspective.  Ex: When children were asked to choose a picture showing what someone else would see.</a:t>
            </a:r>
          </a:p>
          <a:p>
            <a:pPr lvl="1"/>
            <a:r>
              <a:rPr lang="en-US" dirty="0" smtClean="0"/>
              <a:t>Conversation: The understanding that changing the form of a substance doesn’t change the overall volume or mass. Ex: Equal amount of liquid is poured into two identical containers then poured into two different shaped container. The children are asked to choose which container has more water.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58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1899</TotalTime>
  <Words>1184</Words>
  <Application>Microsoft Office PowerPoint</Application>
  <PresentationFormat>On-screen Show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Foundry</vt:lpstr>
      <vt:lpstr>Cognitive Theory</vt:lpstr>
      <vt:lpstr>What Is Cognitive Psychology?</vt:lpstr>
      <vt:lpstr>Ulric Neisser</vt:lpstr>
      <vt:lpstr>Attention and Perception</vt:lpstr>
      <vt:lpstr>Inattentional Blindness</vt:lpstr>
      <vt:lpstr>Flashbulb Memory</vt:lpstr>
      <vt:lpstr>Jean Piaget</vt:lpstr>
      <vt:lpstr>The Sensorimotor Stage</vt:lpstr>
      <vt:lpstr>The Preoperational Stage</vt:lpstr>
      <vt:lpstr>The Concrete Operational Stage</vt:lpstr>
      <vt:lpstr>The Formal Operation Stage</vt:lpstr>
      <vt:lpstr>How Cognitive Psychology is Used Today</vt:lpstr>
      <vt:lpstr>Work Cited</vt:lpstr>
    </vt:vector>
  </TitlesOfParts>
  <Company>Lindsay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Theory</dc:title>
  <dc:creator>Melanie Pena</dc:creator>
  <cp:lastModifiedBy>Melanie Pena</cp:lastModifiedBy>
  <cp:revision>53</cp:revision>
  <dcterms:created xsi:type="dcterms:W3CDTF">2015-09-17T15:58:02Z</dcterms:created>
  <dcterms:modified xsi:type="dcterms:W3CDTF">2015-09-22T03:09:04Z</dcterms:modified>
</cp:coreProperties>
</file>